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7.jp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3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8" r:id="rId3"/>
    <p:sldId id="259" r:id="rId4"/>
    <p:sldId id="263" r:id="rId5"/>
    <p:sldId id="303" r:id="rId6"/>
    <p:sldId id="260" r:id="rId7"/>
    <p:sldId id="281" r:id="rId8"/>
    <p:sldId id="332" r:id="rId9"/>
    <p:sldId id="333" r:id="rId10"/>
    <p:sldId id="334" r:id="rId11"/>
    <p:sldId id="295" r:id="rId12"/>
    <p:sldId id="286" r:id="rId13"/>
    <p:sldId id="287" r:id="rId14"/>
    <p:sldId id="282" r:id="rId15"/>
    <p:sldId id="284" r:id="rId16"/>
    <p:sldId id="261" r:id="rId17"/>
    <p:sldId id="291" r:id="rId18"/>
    <p:sldId id="329" r:id="rId19"/>
    <p:sldId id="289" r:id="rId20"/>
    <p:sldId id="294" r:id="rId21"/>
    <p:sldId id="328" r:id="rId22"/>
    <p:sldId id="262" r:id="rId23"/>
    <p:sldId id="316" r:id="rId24"/>
    <p:sldId id="318" r:id="rId25"/>
    <p:sldId id="319" r:id="rId26"/>
    <p:sldId id="324" r:id="rId27"/>
    <p:sldId id="326" r:id="rId28"/>
    <p:sldId id="323" r:id="rId29"/>
    <p:sldId id="322" r:id="rId30"/>
    <p:sldId id="325" r:id="rId31"/>
    <p:sldId id="327" r:id="rId32"/>
    <p:sldId id="290" r:id="rId33"/>
    <p:sldId id="298" r:id="rId34"/>
    <p:sldId id="306" r:id="rId35"/>
    <p:sldId id="299" r:id="rId36"/>
    <p:sldId id="300" r:id="rId37"/>
    <p:sldId id="309" r:id="rId38"/>
    <p:sldId id="330" r:id="rId39"/>
    <p:sldId id="304" r:id="rId40"/>
    <p:sldId id="313" r:id="rId41"/>
    <p:sldId id="314" r:id="rId42"/>
    <p:sldId id="315" r:id="rId43"/>
    <p:sldId id="312" r:id="rId44"/>
    <p:sldId id="264" r:id="rId45"/>
    <p:sldId id="279" r:id="rId46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2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B8AA"/>
    <a:srgbClr val="0CB6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8" autoAdjust="0"/>
    <p:restoredTop sz="94803"/>
  </p:normalViewPr>
  <p:slideViewPr>
    <p:cSldViewPr snapToGrid="0">
      <p:cViewPr varScale="1">
        <p:scale>
          <a:sx n="90" d="100"/>
          <a:sy n="90" d="100"/>
        </p:scale>
        <p:origin x="960" y="192"/>
      </p:cViewPr>
      <p:guideLst>
        <p:guide orient="horz" pos="2047"/>
        <p:guide pos="2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5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CE4FC-89D9-47EB-AF77-CCF584282656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3FCFC2-CCD7-41BB-BE54-4729DA27F4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25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数据格式比音频简单，更易处理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实验中心提供的</a:t>
            </a:r>
            <a:r>
              <a:rPr lang="en-US" altLang="zh-CN" dirty="0"/>
              <a:t>FPGA</a:t>
            </a:r>
            <a:r>
              <a:rPr lang="zh-CN" altLang="en-US" dirty="0"/>
              <a:t>开发板没有足够的</a:t>
            </a:r>
            <a:r>
              <a:rPr lang="en-US" altLang="zh-CN" dirty="0"/>
              <a:t>IO</a:t>
            </a:r>
            <a:r>
              <a:rPr lang="zh-CN" altLang="en-US" dirty="0"/>
              <a:t>口（不用外挂），串口助手发送数据时缓存区大小有限（</a:t>
            </a:r>
            <a:r>
              <a:rPr lang="en-US" altLang="zh-CN" dirty="0"/>
              <a:t>64Kb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非相干解调不需要发送端与接收端的同步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帧头帧尾出现误码导致数据错位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FCFC2-CCD7-41BB-BE54-4729DA27F42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521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FCFC2-CCD7-41BB-BE54-4729DA27F42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428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FCFC2-CCD7-41BB-BE54-4729DA27F42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250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FCFC2-CCD7-41BB-BE54-4729DA27F42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559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FCFC2-CCD7-41BB-BE54-4729DA27F42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134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FCFC2-CCD7-41BB-BE54-4729DA27F42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421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UART</a:t>
            </a:r>
            <a:r>
              <a:rPr kumimoji="1" lang="zh-CN" altLang="en-US" dirty="0"/>
              <a:t>串口协议：</a:t>
            </a:r>
            <a:endParaRPr kumimoji="1" lang="en-US" altLang="zh-CN" dirty="0"/>
          </a:p>
          <a:p>
            <a:r>
              <a:rPr kumimoji="1" lang="zh-CN" altLang="en-US" dirty="0"/>
              <a:t>第一位</a:t>
            </a:r>
            <a:r>
              <a:rPr kumimoji="1" lang="en-US" altLang="zh-CN" dirty="0"/>
              <a:t>0</a:t>
            </a:r>
            <a:r>
              <a:rPr kumimoji="1" lang="zh-CN" altLang="en-US" dirty="0"/>
              <a:t>为起始位，</a:t>
            </a:r>
            <a:endParaRPr kumimoji="1" lang="en-US" altLang="zh-CN" dirty="0"/>
          </a:p>
          <a:p>
            <a:r>
              <a:rPr kumimoji="1" lang="en-US" altLang="zh-CN" dirty="0"/>
              <a:t>8</a:t>
            </a:r>
            <a:r>
              <a:rPr kumimoji="1" lang="zh-CN" altLang="en-US" dirty="0"/>
              <a:t>位有效数据位</a:t>
            </a:r>
            <a:endParaRPr kumimoji="1" lang="en-US" altLang="zh-CN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10</a:t>
            </a:r>
            <a:r>
              <a:rPr kumimoji="1" lang="zh-CN" altLang="en-US" dirty="0"/>
              <a:t>位是奇偶校验位</a:t>
            </a:r>
            <a:endParaRPr kumimoji="1" lang="en-US" altLang="zh-CN" dirty="0"/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11</a:t>
            </a:r>
            <a:r>
              <a:rPr kumimoji="1" lang="zh-CN" altLang="en-US" dirty="0"/>
              <a:t>位是终止位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FCFC2-CCD7-41BB-BE54-4729DA27F42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562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波特率计算</a:t>
            </a:r>
            <a:endParaRPr kumimoji="1" lang="en-US" altLang="zh-CN" dirty="0"/>
          </a:p>
          <a:p>
            <a:r>
              <a:rPr kumimoji="1" lang="zh-CN" altLang="en-US" dirty="0"/>
              <a:t>图像处理</a:t>
            </a:r>
            <a:endParaRPr kumimoji="1" lang="en-US" altLang="zh-CN" dirty="0"/>
          </a:p>
          <a:p>
            <a:r>
              <a:rPr kumimoji="1" lang="zh-CN" altLang="en-US" dirty="0"/>
              <a:t>读取图像之后，要将图像的矩阵补零补成整数帧（本组即为</a:t>
            </a:r>
            <a:r>
              <a:rPr kumimoji="1" lang="en-US" altLang="zh-CN" dirty="0"/>
              <a:t>1024</a:t>
            </a:r>
            <a:r>
              <a:rPr kumimoji="1" lang="zh-CN" altLang="en-US" dirty="0"/>
              <a:t>的整数倍），</a:t>
            </a:r>
            <a:endParaRPr kumimoji="1" lang="en-US" altLang="zh-CN" dirty="0"/>
          </a:p>
          <a:p>
            <a:r>
              <a:rPr kumimoji="1" lang="zh-CN" altLang="en-US" dirty="0"/>
              <a:t>重塑图像矩阵，按帧分开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为了保证下一帧数据传入时，上一帧数据已完成调制解调，需要对程序暂停一段时间。（通过实验得到）</a:t>
            </a:r>
            <a:br>
              <a:rPr kumimoji="1" lang="en-US" altLang="zh-CN" dirty="0"/>
            </a:b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FCFC2-CCD7-41BB-BE54-4729DA27F42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245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接收端采用的串口调试助手，</a:t>
            </a:r>
            <a:endParaRPr kumimoji="1" lang="en-US" altLang="zh-CN" dirty="0"/>
          </a:p>
          <a:p>
            <a:r>
              <a:rPr kumimoji="1" lang="zh-CN" altLang="en-US" dirty="0"/>
              <a:t>需要配置这几个参数</a:t>
            </a:r>
            <a:endParaRPr kumimoji="1" lang="en-US" altLang="zh-CN" dirty="0"/>
          </a:p>
          <a:p>
            <a:r>
              <a:rPr kumimoji="1" lang="zh-CN" altLang="en-US" dirty="0"/>
              <a:t>开始传输数据之前，要点保存数据，使数据存到本地的一个</a:t>
            </a:r>
            <a:r>
              <a:rPr kumimoji="1" lang="en-US" altLang="zh-CN" dirty="0"/>
              <a:t>txt</a:t>
            </a:r>
            <a:r>
              <a:rPr kumimoji="1" lang="zh-CN" altLang="en-US" dirty="0"/>
              <a:t>文件中。</a:t>
            </a:r>
            <a:endParaRPr kumimoji="1" lang="en-US" altLang="zh-CN" dirty="0"/>
          </a:p>
          <a:p>
            <a:r>
              <a:rPr kumimoji="1" lang="zh-CN" altLang="en-US" dirty="0"/>
              <a:t>在数据传输完毕之后，点停止保存即可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FCFC2-CCD7-41BB-BE54-4729DA27F42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4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Matlab</a:t>
            </a:r>
            <a:r>
              <a:rPr kumimoji="1" lang="zh-CN" altLang="en-US" dirty="0"/>
              <a:t>从</a:t>
            </a:r>
            <a:r>
              <a:rPr kumimoji="1" lang="en-US" altLang="zh-CN" dirty="0"/>
              <a:t>txt</a:t>
            </a:r>
            <a:r>
              <a:rPr kumimoji="1" lang="zh-CN" altLang="en-US"/>
              <a:t>中恢复图像。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FCFC2-CCD7-41BB-BE54-4729DA27F42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871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FCFC2-CCD7-41BB-BE54-4729DA27F42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101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FCFC2-CCD7-41BB-BE54-4729DA27F42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995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FCFC2-CCD7-41BB-BE54-4729DA27F42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127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FCFC2-CCD7-41BB-BE54-4729DA27F42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495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1006874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3535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9"/>
          <p:cNvSpPr/>
          <p:nvPr/>
        </p:nvSpPr>
        <p:spPr>
          <a:xfrm flipV="1">
            <a:off x="3490869" y="1463040"/>
            <a:ext cx="5213437" cy="449317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flipH="1" flipV="1">
            <a:off x="1782324" y="2514600"/>
            <a:ext cx="2175010" cy="1874520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flipH="1">
            <a:off x="6310139" y="4489276"/>
            <a:ext cx="1702091" cy="1466937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H="1">
            <a:off x="7719546" y="755694"/>
            <a:ext cx="1306156" cy="1125702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flipH="1">
            <a:off x="8463451" y="2307021"/>
            <a:ext cx="992383" cy="855279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flipH="1">
            <a:off x="2669219" y="1170853"/>
            <a:ext cx="708236" cy="610389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flipH="1">
            <a:off x="1251530" y="2973508"/>
            <a:ext cx="394819" cy="340272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flipH="1" flipV="1">
            <a:off x="10336935" y="3162300"/>
            <a:ext cx="394819" cy="340272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flipH="1" flipV="1">
            <a:off x="3096050" y="5883821"/>
            <a:ext cx="281405" cy="242527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flipH="1">
            <a:off x="9522601" y="774217"/>
            <a:ext cx="1168453" cy="1007024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flipH="1" flipV="1">
            <a:off x="10534345" y="190500"/>
            <a:ext cx="394819" cy="340272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266012" y="2073429"/>
            <a:ext cx="98083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>
                <a:solidFill>
                  <a:schemeClr val="bg1"/>
                </a:solidFill>
              </a:rPr>
              <a:t>基于</a:t>
            </a:r>
            <a:r>
              <a:rPr lang="en-US" altLang="zh-CN" sz="6600" b="1">
                <a:solidFill>
                  <a:schemeClr val="bg1"/>
                </a:solidFill>
              </a:rPr>
              <a:t>FPGA</a:t>
            </a:r>
            <a:r>
              <a:rPr lang="zh-CN" altLang="en-US" sz="6600" b="1">
                <a:solidFill>
                  <a:schemeClr val="bg1"/>
                </a:solidFill>
              </a:rPr>
              <a:t>的</a:t>
            </a:r>
            <a:endParaRPr lang="en-US" altLang="zh-CN" sz="6600" b="1">
              <a:solidFill>
                <a:schemeClr val="bg1"/>
              </a:solidFill>
            </a:endParaRPr>
          </a:p>
          <a:p>
            <a:pPr algn="ctr"/>
            <a:r>
              <a:rPr lang="zh-CN" altLang="en-US" sz="6600" b="1">
                <a:solidFill>
                  <a:schemeClr val="bg1"/>
                </a:solidFill>
              </a:rPr>
              <a:t>数字有线通信系统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3E163A5-BBC0-4074-8073-B033E42C6539}"/>
              </a:ext>
            </a:extLst>
          </p:cNvPr>
          <p:cNvGrpSpPr/>
          <p:nvPr/>
        </p:nvGrpSpPr>
        <p:grpSpPr>
          <a:xfrm>
            <a:off x="0" y="4689762"/>
            <a:ext cx="12195175" cy="538148"/>
            <a:chOff x="-267653" y="5515608"/>
            <a:chExt cx="12730480" cy="53814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3E8BCA8-79F1-431C-819C-2D3237D2516F}"/>
                </a:ext>
              </a:extLst>
            </p:cNvPr>
            <p:cNvSpPr/>
            <p:nvPr/>
          </p:nvSpPr>
          <p:spPr>
            <a:xfrm>
              <a:off x="-267653" y="5515608"/>
              <a:ext cx="12730480" cy="538148"/>
            </a:xfrm>
            <a:prstGeom prst="rect">
              <a:avLst/>
            </a:prstGeom>
            <a:solidFill>
              <a:srgbClr val="2BB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9BF930E-4A2F-4CE5-94F1-3F62C0DF9E81}"/>
                </a:ext>
              </a:extLst>
            </p:cNvPr>
            <p:cNvSpPr txBox="1"/>
            <p:nvPr/>
          </p:nvSpPr>
          <p:spPr>
            <a:xfrm>
              <a:off x="3265745" y="5594193"/>
              <a:ext cx="623072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</a:rPr>
                <a:t>组长：张志伟      组员：苏竑源  王伟哲  董甜  汤润之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5300226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790068"/>
            <a:ext cx="5206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err="1">
                <a:solidFill>
                  <a:schemeClr val="bg1"/>
                </a:solidFill>
              </a:rPr>
              <a:t>Matlab</a:t>
            </a:r>
            <a:r>
              <a:rPr lang="zh-CN" altLang="en-US" sz="3600" b="1" dirty="0">
                <a:solidFill>
                  <a:schemeClr val="bg1"/>
                </a:solidFill>
              </a:rPr>
              <a:t>串口图像传输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</a:rPr>
              <a:t>设计方案</a:t>
            </a: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2F8F2E-7891-4846-A845-ABADC90AD2F5}"/>
              </a:ext>
            </a:extLst>
          </p:cNvPr>
          <p:cNvSpPr txBox="1"/>
          <p:nvPr/>
        </p:nvSpPr>
        <p:spPr>
          <a:xfrm>
            <a:off x="1847056" y="6298938"/>
            <a:ext cx="850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串口调试助手界面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C70D0B5-3CEB-1D48-9B3D-7EB89B4A02C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6" b="6162"/>
          <a:stretch/>
        </p:blipFill>
        <p:spPr bwMode="auto">
          <a:xfrm>
            <a:off x="1850917" y="1398771"/>
            <a:ext cx="8627897" cy="49377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3068DA5E-644F-EE4E-B913-33201C7021B1}"/>
              </a:ext>
            </a:extLst>
          </p:cNvPr>
          <p:cNvSpPr/>
          <p:nvPr/>
        </p:nvSpPr>
        <p:spPr>
          <a:xfrm>
            <a:off x="1850917" y="1398771"/>
            <a:ext cx="1447454" cy="150403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1B1388F-E413-9647-B254-46578566F7C8}"/>
              </a:ext>
            </a:extLst>
          </p:cNvPr>
          <p:cNvSpPr/>
          <p:nvPr/>
        </p:nvSpPr>
        <p:spPr>
          <a:xfrm>
            <a:off x="3129988" y="3302387"/>
            <a:ext cx="1093431" cy="108479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4720019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380997" y="1213312"/>
            <a:ext cx="804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bg1"/>
                </a:solidFill>
              </a:rPr>
              <a:t>接收端利用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Matlab</a:t>
            </a:r>
            <a:r>
              <a:rPr kumimoji="1" lang="zh-CN" altLang="en-US" sz="2400" dirty="0">
                <a:solidFill>
                  <a:schemeClr val="bg1"/>
                </a:solidFill>
              </a:rPr>
              <a:t>恢复图像，</a:t>
            </a:r>
            <a:r>
              <a:rPr lang="zh-CN" altLang="en-US" sz="2400" dirty="0">
                <a:solidFill>
                  <a:schemeClr val="bg1"/>
                </a:solidFill>
              </a:rPr>
              <a:t> 计算误码率，通过</a:t>
            </a:r>
            <a:r>
              <a:rPr lang="en-US" altLang="zh-CN" sz="2400" dirty="0">
                <a:solidFill>
                  <a:schemeClr val="bg1"/>
                </a:solidFill>
              </a:rPr>
              <a:t>GUI</a:t>
            </a:r>
            <a:r>
              <a:rPr lang="zh-CN" altLang="en-US" sz="2400" dirty="0">
                <a:solidFill>
                  <a:schemeClr val="bg1"/>
                </a:solidFill>
              </a:rPr>
              <a:t>显示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</a:rPr>
              <a:t>设计方案</a:t>
            </a: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15E54B-6E65-4424-A23A-3DCD6C419D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87" y="1753171"/>
            <a:ext cx="5569268" cy="43830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88510E-303E-5C43-BA7B-F8FB0206D290}"/>
              </a:ext>
            </a:extLst>
          </p:cNvPr>
          <p:cNvSpPr txBox="1"/>
          <p:nvPr/>
        </p:nvSpPr>
        <p:spPr>
          <a:xfrm>
            <a:off x="3331029" y="6412887"/>
            <a:ext cx="576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GUI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3427543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5" y="1010744"/>
            <a:ext cx="2336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>
                <a:solidFill>
                  <a:schemeClr val="bg1"/>
                </a:solidFill>
              </a:rPr>
              <a:t>ASK</a:t>
            </a:r>
            <a:r>
              <a:rPr lang="zh-CN" altLang="en-US" sz="3600" b="1">
                <a:solidFill>
                  <a:schemeClr val="bg1"/>
                </a:solidFill>
              </a:rPr>
              <a:t>调制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accent2"/>
                </a:solidFill>
              </a:rPr>
              <a:t>设计方案</a:t>
            </a:r>
            <a:endParaRPr lang="zh-CN" altLang="en-US" sz="20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CC6284-EC86-45E4-9408-32943981918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1"/>
          <a:stretch/>
        </p:blipFill>
        <p:spPr bwMode="auto">
          <a:xfrm>
            <a:off x="784824" y="2140431"/>
            <a:ext cx="10584886" cy="39559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91894450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5" y="1010744"/>
            <a:ext cx="2336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>
                <a:solidFill>
                  <a:schemeClr val="bg1"/>
                </a:solidFill>
              </a:rPr>
              <a:t>ASK</a:t>
            </a:r>
            <a:r>
              <a:rPr lang="zh-CN" altLang="en-US" sz="3600" b="1">
                <a:solidFill>
                  <a:schemeClr val="bg1"/>
                </a:solidFill>
              </a:rPr>
              <a:t>解调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accent2"/>
                </a:solidFill>
              </a:rPr>
              <a:t>设计方案</a:t>
            </a:r>
            <a:endParaRPr lang="zh-CN" altLang="en-US" sz="20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52C882-245C-446A-9FBB-17C93F73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76" y="2619701"/>
            <a:ext cx="10686021" cy="22476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56719870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10744"/>
            <a:ext cx="3231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>
                <a:solidFill>
                  <a:schemeClr val="bg1"/>
                </a:solidFill>
              </a:rPr>
              <a:t>FSK</a:t>
            </a:r>
            <a:r>
              <a:rPr lang="zh-CN" altLang="en-US" sz="3600" b="1">
                <a:solidFill>
                  <a:schemeClr val="bg1"/>
                </a:solidFill>
              </a:rPr>
              <a:t>调制解调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accent2"/>
                </a:solidFill>
              </a:rPr>
              <a:t>设计方案</a:t>
            </a:r>
            <a:endParaRPr lang="zh-CN" altLang="en-US" sz="20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3114F9-D775-4AAE-8580-C58269FB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30" y="1986192"/>
            <a:ext cx="10208111" cy="2035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DBA417-06AF-4D19-81EC-48BBD3B0A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813" y="4151155"/>
            <a:ext cx="9133547" cy="24921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05986354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10744"/>
            <a:ext cx="338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>
                <a:solidFill>
                  <a:schemeClr val="bg1"/>
                </a:solidFill>
              </a:rPr>
              <a:t>PSK</a:t>
            </a:r>
            <a:r>
              <a:rPr lang="zh-CN" altLang="en-US" sz="3600" b="1">
                <a:solidFill>
                  <a:schemeClr val="bg1"/>
                </a:solidFill>
              </a:rPr>
              <a:t>调制解调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accent2"/>
                </a:solidFill>
              </a:rPr>
              <a:t>设计方案</a:t>
            </a:r>
            <a:endParaRPr lang="zh-CN" altLang="en-US" sz="20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9B1019-031A-4B8C-8D37-BA468675E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19" y="2227198"/>
            <a:ext cx="10246953" cy="40129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5930888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rot="16200000">
            <a:off x="-2788231" y="791795"/>
            <a:ext cx="8594767" cy="5274412"/>
            <a:chOff x="1251204" y="190500"/>
            <a:chExt cx="9675114" cy="5935847"/>
          </a:xfrm>
        </p:grpSpPr>
        <p:sp>
          <p:nvSpPr>
            <p:cNvPr id="5" name="等腰三角形 4"/>
            <p:cNvSpPr/>
            <p:nvPr/>
          </p:nvSpPr>
          <p:spPr>
            <a:xfrm flipV="1">
              <a:off x="3489960" y="1463040"/>
              <a:ext cx="5212080" cy="449317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H="1" flipV="1">
              <a:off x="1781860" y="2514600"/>
              <a:ext cx="2174444" cy="1874520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flipH="1">
              <a:off x="6308496" y="4489275"/>
              <a:ext cx="1701648" cy="1466937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flipH="1">
              <a:off x="7717536" y="755694"/>
              <a:ext cx="1305816" cy="1125702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flipH="1">
              <a:off x="8461247" y="2307020"/>
              <a:ext cx="992125" cy="855279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flipH="1">
              <a:off x="2668524" y="1170852"/>
              <a:ext cx="708052" cy="610389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flipH="1">
              <a:off x="1251204" y="2973508"/>
              <a:ext cx="394716" cy="340272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H="1" flipV="1">
              <a:off x="10334244" y="3162300"/>
              <a:ext cx="394716" cy="340272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flipH="1" flipV="1">
              <a:off x="3095244" y="5883820"/>
              <a:ext cx="281332" cy="242527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H="1">
              <a:off x="9520121" y="774217"/>
              <a:ext cx="1168149" cy="1007024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flipH="1" flipV="1">
              <a:off x="10531602" y="190500"/>
              <a:ext cx="394716" cy="340272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4243" y="1851645"/>
            <a:ext cx="249699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solidFill>
                  <a:schemeClr val="bg1"/>
                </a:solidFill>
              </a:rPr>
              <a:t>3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BCADF98-2FE2-48DF-A1DE-5143F3121998}"/>
              </a:ext>
            </a:extLst>
          </p:cNvPr>
          <p:cNvSpPr txBox="1"/>
          <p:nvPr/>
        </p:nvSpPr>
        <p:spPr>
          <a:xfrm>
            <a:off x="5900869" y="2896021"/>
            <a:ext cx="3141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400" b="1">
                <a:solidFill>
                  <a:schemeClr val="bg1"/>
                </a:solidFill>
              </a:rPr>
              <a:t>调试过程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56916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52372" y="59586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chemeClr val="accent2"/>
                </a:solidFill>
              </a:rPr>
              <a:t>调试过程</a:t>
            </a:r>
            <a:endParaRPr lang="zh-CN" altLang="en-US" sz="2800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2">
            <a:extLst>
              <a:ext uri="{FF2B5EF4-FFF2-40B4-BE49-F238E27FC236}">
                <a16:creationId xmlns:a16="http://schemas.microsoft.com/office/drawing/2014/main" id="{185336E2-6768-48E1-A331-D4125E5F91D3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947139" y="1597460"/>
            <a:ext cx="6530975" cy="1694566"/>
          </a:xfrm>
          <a:prstGeom prst="rect">
            <a:avLst/>
          </a:prstGeom>
          <a:noFill/>
          <a:ln>
            <a:noFill/>
          </a:ln>
          <a:effectLst>
            <a:outerShdw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仿真无误，实际烧录失败</a:t>
            </a:r>
            <a:endParaRPr lang="en-US" altLang="zh-CN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  <a:p>
            <a:pPr algn="just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推测</a:t>
            </a:r>
            <a:r>
              <a:rPr lang="en-US" altLang="zh-CN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4ASK</a:t>
            </a: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在位数截断时导致数据丢失</a:t>
            </a:r>
            <a:endParaRPr lang="en-US" altLang="zh-CN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  <a:p>
            <a:pPr algn="just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最终采用</a:t>
            </a:r>
            <a:r>
              <a:rPr lang="en-US" altLang="zh-CN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2ASK</a:t>
            </a:r>
            <a:endParaRPr lang="zh-CN" altLang="en-US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BFD5DA2-7529-46A3-89A9-66FEF1008285}"/>
              </a:ext>
            </a:extLst>
          </p:cNvPr>
          <p:cNvGrpSpPr/>
          <p:nvPr/>
        </p:nvGrpSpPr>
        <p:grpSpPr>
          <a:xfrm>
            <a:off x="1585547" y="1824595"/>
            <a:ext cx="3371850" cy="2149268"/>
            <a:chOff x="1234417" y="2110688"/>
            <a:chExt cx="3371850" cy="2149268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E01549B-2148-4ADB-9F36-8BCF63853188}"/>
                </a:ext>
              </a:extLst>
            </p:cNvPr>
            <p:cNvGrpSpPr/>
            <p:nvPr/>
          </p:nvGrpSpPr>
          <p:grpSpPr>
            <a:xfrm>
              <a:off x="1234417" y="2110688"/>
              <a:ext cx="3371850" cy="2149268"/>
              <a:chOff x="1226481" y="2174796"/>
              <a:chExt cx="3371850" cy="2149268"/>
            </a:xfrm>
          </p:grpSpPr>
          <p:sp>
            <p:nvSpPr>
              <p:cNvPr id="11" name="五边形 56">
                <a:extLst>
                  <a:ext uri="{FF2B5EF4-FFF2-40B4-BE49-F238E27FC236}">
                    <a16:creationId xmlns:a16="http://schemas.microsoft.com/office/drawing/2014/main" id="{EE7D2E9A-F7B4-4B2B-98FE-722759A01C0E}"/>
                  </a:ext>
                </a:extLst>
              </p:cNvPr>
              <p:cNvSpPr/>
              <p:nvPr/>
            </p:nvSpPr>
            <p:spPr>
              <a:xfrm rot="16200000" flipH="1">
                <a:off x="1891642" y="1517572"/>
                <a:ext cx="2041527" cy="3355975"/>
              </a:xfrm>
              <a:prstGeom prst="wedgeRectCallou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文本框 20">
                <a:extLst>
                  <a:ext uri="{FF2B5EF4-FFF2-40B4-BE49-F238E27FC236}">
                    <a16:creationId xmlns:a16="http://schemas.microsoft.com/office/drawing/2014/main" id="{A8EA77FA-5B2E-424A-ADE1-CA24A4AD84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1226481" y="3369957"/>
                <a:ext cx="3371850" cy="954107"/>
              </a:xfrm>
              <a:prstGeom prst="rect">
                <a:avLst/>
              </a:prstGeom>
              <a:solidFill>
                <a:srgbClr val="2BB8AA"/>
              </a:solidFill>
              <a:ln>
                <a:noFill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4ASK</a:t>
                </a:r>
                <a:r>
                  <a:rPr lang="zh-CN" altLang="en-US" b="1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无法</a:t>
                </a:r>
                <a:endParaRPr lang="en-US" altLang="zh-CN" b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正确调制解调</a:t>
                </a: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7678D5D5-4874-41F5-A1EE-6FF99D9C0F15}"/>
                  </a:ext>
                </a:extLst>
              </p:cNvPr>
              <p:cNvSpPr/>
              <p:nvPr/>
            </p:nvSpPr>
            <p:spPr>
              <a:xfrm>
                <a:off x="2485257" y="2381289"/>
                <a:ext cx="838200" cy="838200"/>
              </a:xfrm>
              <a:prstGeom prst="ellipse">
                <a:avLst/>
              </a:prstGeom>
              <a:solidFill>
                <a:srgbClr val="2BB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文本框 1">
              <a:extLst>
                <a:ext uri="{FF2B5EF4-FFF2-40B4-BE49-F238E27FC236}">
                  <a16:creationId xmlns:a16="http://schemas.microsoft.com/office/drawing/2014/main" id="{B7901916-0CD5-46F8-8C79-B8B09B64C2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3369" y="2345982"/>
              <a:ext cx="585788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881BBA8-4D35-4673-9B5B-6598DB8D71DD}"/>
              </a:ext>
            </a:extLst>
          </p:cNvPr>
          <p:cNvGrpSpPr/>
          <p:nvPr/>
        </p:nvGrpSpPr>
        <p:grpSpPr>
          <a:xfrm>
            <a:off x="7773502" y="3897652"/>
            <a:ext cx="3812866" cy="2224088"/>
            <a:chOff x="8201321" y="4752898"/>
            <a:chExt cx="3812866" cy="222408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9CAB74-F6EA-4622-B190-8793EB0EF25B}"/>
                </a:ext>
              </a:extLst>
            </p:cNvPr>
            <p:cNvSpPr/>
            <p:nvPr/>
          </p:nvSpPr>
          <p:spPr>
            <a:xfrm>
              <a:off x="8408329" y="4770987"/>
              <a:ext cx="3355976" cy="838200"/>
            </a:xfrm>
            <a:prstGeom prst="rect">
              <a:avLst/>
            </a:prstGeom>
            <a:solidFill>
              <a:srgbClr val="2BB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五边形 6">
              <a:extLst>
                <a:ext uri="{FF2B5EF4-FFF2-40B4-BE49-F238E27FC236}">
                  <a16:creationId xmlns:a16="http://schemas.microsoft.com/office/drawing/2014/main" id="{B3AFD49E-81B8-46F5-8DC9-915E56762196}"/>
                </a:ext>
              </a:extLst>
            </p:cNvPr>
            <p:cNvSpPr/>
            <p:nvPr/>
          </p:nvSpPr>
          <p:spPr>
            <a:xfrm rot="16200000" flipV="1">
              <a:off x="8966337" y="4186954"/>
              <a:ext cx="2224088" cy="3355975"/>
            </a:xfrm>
            <a:prstGeom prst="wedgeRectCallou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文本框 20">
              <a:extLst>
                <a:ext uri="{FF2B5EF4-FFF2-40B4-BE49-F238E27FC236}">
                  <a16:creationId xmlns:a16="http://schemas.microsoft.com/office/drawing/2014/main" id="{F0A910F6-6B1C-4467-8AE9-BD5ECCB15B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201321" y="4899559"/>
              <a:ext cx="3812866" cy="523220"/>
            </a:xfrm>
            <a:prstGeom prst="rect">
              <a:avLst/>
            </a:prstGeom>
            <a:noFill/>
            <a:ln>
              <a:noFill/>
            </a:ln>
            <a:effectLst>
              <a:outerShdw sx="999" sy="999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FSK</a:t>
              </a:r>
              <a:r>
                <a:rPr lang="zh-CN" altLang="en-US" b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载波频率受限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07F24BD-6BC5-4B94-B24D-90C049D44C7B}"/>
                </a:ext>
              </a:extLst>
            </p:cNvPr>
            <p:cNvSpPr/>
            <p:nvPr/>
          </p:nvSpPr>
          <p:spPr>
            <a:xfrm>
              <a:off x="9659281" y="5960986"/>
              <a:ext cx="838200" cy="838200"/>
            </a:xfrm>
            <a:prstGeom prst="ellipse">
              <a:avLst/>
            </a:prstGeom>
            <a:solidFill>
              <a:srgbClr val="2BB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文本框 20">
              <a:extLst>
                <a:ext uri="{FF2B5EF4-FFF2-40B4-BE49-F238E27FC236}">
                  <a16:creationId xmlns:a16="http://schemas.microsoft.com/office/drawing/2014/main" id="{62F56964-B2C8-48CD-A5E2-AF7BEBD709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97393" y="5964161"/>
              <a:ext cx="587375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22">
            <a:extLst>
              <a:ext uri="{FF2B5EF4-FFF2-40B4-BE49-F238E27FC236}">
                <a16:creationId xmlns:a16="http://schemas.microsoft.com/office/drawing/2014/main" id="{2873B800-9A9C-4B7C-9EB4-81E7855443F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644362" y="4675070"/>
            <a:ext cx="3654048" cy="1694566"/>
          </a:xfrm>
          <a:prstGeom prst="rect">
            <a:avLst/>
          </a:prstGeom>
          <a:noFill/>
          <a:ln>
            <a:noFill/>
          </a:ln>
          <a:effectLst>
            <a:outerShdw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DA</a:t>
            </a: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转换模块性能限制</a:t>
            </a:r>
            <a:endParaRPr lang="en-US" altLang="zh-CN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  <a:p>
            <a:pPr algn="just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载波上限选为</a:t>
            </a:r>
            <a:r>
              <a:rPr lang="en-US" altLang="zh-CN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25kHz</a:t>
            </a:r>
          </a:p>
          <a:p>
            <a:pPr algn="just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采用</a:t>
            </a:r>
            <a:r>
              <a:rPr lang="en-US" altLang="zh-CN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2FSK</a:t>
            </a:r>
            <a:endParaRPr lang="zh-CN" altLang="en-US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sp>
        <p:nvSpPr>
          <p:cNvPr id="27" name="任意多边形 41">
            <a:extLst>
              <a:ext uri="{FF2B5EF4-FFF2-40B4-BE49-F238E27FC236}">
                <a16:creationId xmlns:a16="http://schemas.microsoft.com/office/drawing/2014/main" id="{8B30CFE8-E5A0-429D-9113-D30A8BFDB6D7}"/>
              </a:ext>
            </a:extLst>
          </p:cNvPr>
          <p:cNvSpPr/>
          <p:nvPr/>
        </p:nvSpPr>
        <p:spPr>
          <a:xfrm>
            <a:off x="1310981" y="3384323"/>
            <a:ext cx="10271419" cy="977900"/>
          </a:xfrm>
          <a:custGeom>
            <a:avLst/>
            <a:gdLst>
              <a:gd name="connsiteX0" fmla="*/ 0 w 14329"/>
              <a:gd name="connsiteY0" fmla="*/ 1388 h 1388"/>
              <a:gd name="connsiteX1" fmla="*/ 7392 w 14329"/>
              <a:gd name="connsiteY1" fmla="*/ 1387 h 1388"/>
              <a:gd name="connsiteX2" fmla="*/ 10270 w 14329"/>
              <a:gd name="connsiteY2" fmla="*/ 0 h 1388"/>
              <a:gd name="connsiteX3" fmla="*/ 14329 w 14329"/>
              <a:gd name="connsiteY3" fmla="*/ 0 h 1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29" h="1388">
                <a:moveTo>
                  <a:pt x="0" y="1388"/>
                </a:moveTo>
                <a:lnTo>
                  <a:pt x="7392" y="1387"/>
                </a:lnTo>
                <a:lnTo>
                  <a:pt x="10270" y="0"/>
                </a:lnTo>
                <a:lnTo>
                  <a:pt x="14329" y="0"/>
                </a:lnTo>
              </a:path>
            </a:pathLst>
          </a:custGeom>
          <a:ln w="222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71473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52372" y="59586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chemeClr val="accent2"/>
                </a:solidFill>
              </a:rPr>
              <a:t>调试过程</a:t>
            </a:r>
            <a:endParaRPr lang="zh-CN" altLang="en-US" sz="2800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2">
            <a:extLst>
              <a:ext uri="{FF2B5EF4-FFF2-40B4-BE49-F238E27FC236}">
                <a16:creationId xmlns:a16="http://schemas.microsoft.com/office/drawing/2014/main" id="{185336E2-6768-48E1-A331-D4125E5F91D3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947139" y="1597460"/>
            <a:ext cx="6530975" cy="1694566"/>
          </a:xfrm>
          <a:prstGeom prst="rect">
            <a:avLst/>
          </a:prstGeom>
          <a:noFill/>
          <a:ln>
            <a:noFill/>
          </a:ln>
          <a:effectLst>
            <a:outerShdw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FIR</a:t>
            </a:r>
            <a:r>
              <a:rPr lang="zh-CN" altLang="zh-CN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滤波器的输出有延</a:t>
            </a: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迟</a:t>
            </a:r>
            <a:endParaRPr lang="en-US" altLang="zh-CN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  <a:p>
            <a:pPr algn="just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锁相环存在系统误差</a:t>
            </a:r>
            <a:endParaRPr lang="en-US" altLang="zh-CN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降低载波频率，</a:t>
            </a:r>
            <a:r>
              <a:rPr lang="zh-CN" altLang="zh-CN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减少</a:t>
            </a:r>
            <a:r>
              <a:rPr lang="en-US" altLang="zh-CN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FIR</a:t>
            </a:r>
            <a:r>
              <a:rPr lang="zh-CN" altLang="zh-CN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滤波器的延迟</a:t>
            </a:r>
            <a:endParaRPr lang="zh-CN" altLang="en-US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BFD5DA2-7529-46A3-89A9-66FEF1008285}"/>
              </a:ext>
            </a:extLst>
          </p:cNvPr>
          <p:cNvGrpSpPr/>
          <p:nvPr/>
        </p:nvGrpSpPr>
        <p:grpSpPr>
          <a:xfrm>
            <a:off x="1585547" y="1824595"/>
            <a:ext cx="3371850" cy="2149268"/>
            <a:chOff x="1234417" y="2110688"/>
            <a:chExt cx="3371850" cy="2149268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E01549B-2148-4ADB-9F36-8BCF63853188}"/>
                </a:ext>
              </a:extLst>
            </p:cNvPr>
            <p:cNvGrpSpPr/>
            <p:nvPr/>
          </p:nvGrpSpPr>
          <p:grpSpPr>
            <a:xfrm>
              <a:off x="1234417" y="2110688"/>
              <a:ext cx="3371850" cy="2149268"/>
              <a:chOff x="1226481" y="2174796"/>
              <a:chExt cx="3371850" cy="2149268"/>
            </a:xfrm>
          </p:grpSpPr>
          <p:sp>
            <p:nvSpPr>
              <p:cNvPr id="11" name="五边形 56">
                <a:extLst>
                  <a:ext uri="{FF2B5EF4-FFF2-40B4-BE49-F238E27FC236}">
                    <a16:creationId xmlns:a16="http://schemas.microsoft.com/office/drawing/2014/main" id="{EE7D2E9A-F7B4-4B2B-98FE-722759A01C0E}"/>
                  </a:ext>
                </a:extLst>
              </p:cNvPr>
              <p:cNvSpPr/>
              <p:nvPr/>
            </p:nvSpPr>
            <p:spPr>
              <a:xfrm rot="16200000" flipH="1">
                <a:off x="1891642" y="1517572"/>
                <a:ext cx="2041527" cy="3355975"/>
              </a:xfrm>
              <a:prstGeom prst="wedgeRectCallou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文本框 20">
                <a:extLst>
                  <a:ext uri="{FF2B5EF4-FFF2-40B4-BE49-F238E27FC236}">
                    <a16:creationId xmlns:a16="http://schemas.microsoft.com/office/drawing/2014/main" id="{A8EA77FA-5B2E-424A-ADE1-CA24A4AD84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1226481" y="3369957"/>
                <a:ext cx="3371850" cy="954107"/>
              </a:xfrm>
              <a:prstGeom prst="rect">
                <a:avLst/>
              </a:prstGeom>
              <a:solidFill>
                <a:srgbClr val="2BB8AA"/>
              </a:solidFill>
              <a:ln>
                <a:noFill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本地载波和发射机载波相位差波动大</a:t>
                </a: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7678D5D5-4874-41F5-A1EE-6FF99D9C0F15}"/>
                  </a:ext>
                </a:extLst>
              </p:cNvPr>
              <p:cNvSpPr/>
              <p:nvPr/>
            </p:nvSpPr>
            <p:spPr>
              <a:xfrm>
                <a:off x="2485257" y="2381289"/>
                <a:ext cx="838200" cy="838200"/>
              </a:xfrm>
              <a:prstGeom prst="ellipse">
                <a:avLst/>
              </a:prstGeom>
              <a:solidFill>
                <a:srgbClr val="2BB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文本框 1">
              <a:extLst>
                <a:ext uri="{FF2B5EF4-FFF2-40B4-BE49-F238E27FC236}">
                  <a16:creationId xmlns:a16="http://schemas.microsoft.com/office/drawing/2014/main" id="{B7901916-0CD5-46F8-8C79-B8B09B64C2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3369" y="2345982"/>
              <a:ext cx="585788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881BBA8-4D35-4673-9B5B-6598DB8D71DD}"/>
              </a:ext>
            </a:extLst>
          </p:cNvPr>
          <p:cNvGrpSpPr/>
          <p:nvPr/>
        </p:nvGrpSpPr>
        <p:grpSpPr>
          <a:xfrm>
            <a:off x="7773502" y="3897652"/>
            <a:ext cx="3812866" cy="2224088"/>
            <a:chOff x="8201321" y="4752898"/>
            <a:chExt cx="3812866" cy="222408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9CAB74-F6EA-4622-B190-8793EB0EF25B}"/>
                </a:ext>
              </a:extLst>
            </p:cNvPr>
            <p:cNvSpPr/>
            <p:nvPr/>
          </p:nvSpPr>
          <p:spPr>
            <a:xfrm>
              <a:off x="8408329" y="4770987"/>
              <a:ext cx="3355976" cy="838200"/>
            </a:xfrm>
            <a:prstGeom prst="rect">
              <a:avLst/>
            </a:prstGeom>
            <a:solidFill>
              <a:srgbClr val="2BB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五边形 6">
              <a:extLst>
                <a:ext uri="{FF2B5EF4-FFF2-40B4-BE49-F238E27FC236}">
                  <a16:creationId xmlns:a16="http://schemas.microsoft.com/office/drawing/2014/main" id="{B3AFD49E-81B8-46F5-8DC9-915E56762196}"/>
                </a:ext>
              </a:extLst>
            </p:cNvPr>
            <p:cNvSpPr/>
            <p:nvPr/>
          </p:nvSpPr>
          <p:spPr>
            <a:xfrm rot="16200000" flipV="1">
              <a:off x="8966337" y="4186954"/>
              <a:ext cx="2224088" cy="3355975"/>
            </a:xfrm>
            <a:prstGeom prst="wedgeRectCallou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文本框 20">
              <a:extLst>
                <a:ext uri="{FF2B5EF4-FFF2-40B4-BE49-F238E27FC236}">
                  <a16:creationId xmlns:a16="http://schemas.microsoft.com/office/drawing/2014/main" id="{F0A910F6-6B1C-4467-8AE9-BD5ECCB15B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201321" y="4899559"/>
              <a:ext cx="3812866" cy="523220"/>
            </a:xfrm>
            <a:prstGeom prst="rect">
              <a:avLst/>
            </a:prstGeom>
            <a:noFill/>
            <a:ln>
              <a:noFill/>
            </a:ln>
            <a:effectLst>
              <a:outerShdw sx="999" sy="999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ADS</a:t>
              </a:r>
              <a:r>
                <a:rPr lang="zh-CN" altLang="en-US" b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无法直观验证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07F24BD-6BC5-4B94-B24D-90C049D44C7B}"/>
                </a:ext>
              </a:extLst>
            </p:cNvPr>
            <p:cNvSpPr/>
            <p:nvPr/>
          </p:nvSpPr>
          <p:spPr>
            <a:xfrm>
              <a:off x="9659281" y="5960986"/>
              <a:ext cx="838200" cy="838200"/>
            </a:xfrm>
            <a:prstGeom prst="ellipse">
              <a:avLst/>
            </a:prstGeom>
            <a:solidFill>
              <a:srgbClr val="2BB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文本框 20">
              <a:extLst>
                <a:ext uri="{FF2B5EF4-FFF2-40B4-BE49-F238E27FC236}">
                  <a16:creationId xmlns:a16="http://schemas.microsoft.com/office/drawing/2014/main" id="{62F56964-B2C8-48CD-A5E2-AF7BEBD709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97393" y="5964161"/>
              <a:ext cx="587375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22">
            <a:extLst>
              <a:ext uri="{FF2B5EF4-FFF2-40B4-BE49-F238E27FC236}">
                <a16:creationId xmlns:a16="http://schemas.microsoft.com/office/drawing/2014/main" id="{2873B800-9A9C-4B7C-9EB4-81E7855443F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644362" y="4675070"/>
            <a:ext cx="3654048" cy="1540678"/>
          </a:xfrm>
          <a:prstGeom prst="rect">
            <a:avLst/>
          </a:prstGeom>
          <a:noFill/>
          <a:ln>
            <a:noFill/>
          </a:ln>
          <a:effectLst>
            <a:outerShdw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对系统时钟进行三分频</a:t>
            </a:r>
            <a:endParaRPr lang="en-US" altLang="zh-CN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对系统时钟进行</a:t>
            </a:r>
            <a:r>
              <a:rPr lang="en-US" altLang="zh-CN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32</a:t>
            </a:r>
            <a:r>
              <a:rPr lang="zh-CN" altLang="zh-CN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分频得到</a:t>
            </a:r>
            <a:r>
              <a:rPr lang="en-US" altLang="zh-CN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ADS</a:t>
            </a:r>
            <a:r>
              <a:rPr lang="zh-CN" altLang="zh-CN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的帧同步信号</a:t>
            </a:r>
            <a:endParaRPr lang="en-US" altLang="zh-CN" sz="2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sp>
        <p:nvSpPr>
          <p:cNvPr id="27" name="任意多边形 41">
            <a:extLst>
              <a:ext uri="{FF2B5EF4-FFF2-40B4-BE49-F238E27FC236}">
                <a16:creationId xmlns:a16="http://schemas.microsoft.com/office/drawing/2014/main" id="{8B30CFE8-E5A0-429D-9113-D30A8BFDB6D7}"/>
              </a:ext>
            </a:extLst>
          </p:cNvPr>
          <p:cNvSpPr/>
          <p:nvPr/>
        </p:nvSpPr>
        <p:spPr>
          <a:xfrm>
            <a:off x="1310981" y="3384323"/>
            <a:ext cx="10271419" cy="977900"/>
          </a:xfrm>
          <a:custGeom>
            <a:avLst/>
            <a:gdLst>
              <a:gd name="connsiteX0" fmla="*/ 0 w 14329"/>
              <a:gd name="connsiteY0" fmla="*/ 1388 h 1388"/>
              <a:gd name="connsiteX1" fmla="*/ 7392 w 14329"/>
              <a:gd name="connsiteY1" fmla="*/ 1387 h 1388"/>
              <a:gd name="connsiteX2" fmla="*/ 10270 w 14329"/>
              <a:gd name="connsiteY2" fmla="*/ 0 h 1388"/>
              <a:gd name="connsiteX3" fmla="*/ 14329 w 14329"/>
              <a:gd name="connsiteY3" fmla="*/ 0 h 1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29" h="1388">
                <a:moveTo>
                  <a:pt x="0" y="1388"/>
                </a:moveTo>
                <a:lnTo>
                  <a:pt x="7392" y="1387"/>
                </a:lnTo>
                <a:lnTo>
                  <a:pt x="10270" y="0"/>
                </a:lnTo>
                <a:lnTo>
                  <a:pt x="14329" y="0"/>
                </a:lnTo>
              </a:path>
            </a:pathLst>
          </a:custGeom>
          <a:ln w="222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029719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rot="16200000">
            <a:off x="-2788231" y="791795"/>
            <a:ext cx="8594767" cy="5274412"/>
            <a:chOff x="1251204" y="190500"/>
            <a:chExt cx="9675114" cy="5935847"/>
          </a:xfrm>
        </p:grpSpPr>
        <p:sp>
          <p:nvSpPr>
            <p:cNvPr id="5" name="等腰三角形 4"/>
            <p:cNvSpPr/>
            <p:nvPr/>
          </p:nvSpPr>
          <p:spPr>
            <a:xfrm flipV="1">
              <a:off x="3489960" y="1463040"/>
              <a:ext cx="5212080" cy="449317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H="1" flipV="1">
              <a:off x="1781860" y="2514600"/>
              <a:ext cx="2174444" cy="1874520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flipH="1">
              <a:off x="6308496" y="4489275"/>
              <a:ext cx="1701648" cy="1466937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flipH="1">
              <a:off x="7717536" y="755694"/>
              <a:ext cx="1305816" cy="1125702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flipH="1">
              <a:off x="8461247" y="2307020"/>
              <a:ext cx="992125" cy="855279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flipH="1">
              <a:off x="2668524" y="1170852"/>
              <a:ext cx="708052" cy="610389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flipH="1">
              <a:off x="1251204" y="2973508"/>
              <a:ext cx="394716" cy="340272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H="1" flipV="1">
              <a:off x="10334244" y="3162300"/>
              <a:ext cx="394716" cy="340272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flipH="1" flipV="1">
              <a:off x="3095244" y="5883820"/>
              <a:ext cx="281332" cy="242527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H="1">
              <a:off x="9520121" y="774217"/>
              <a:ext cx="1168149" cy="1007024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flipH="1" flipV="1">
              <a:off x="10531602" y="190500"/>
              <a:ext cx="394716" cy="340272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4243" y="1851645"/>
            <a:ext cx="249699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solidFill>
                  <a:schemeClr val="bg1"/>
                </a:solidFill>
              </a:rPr>
              <a:t>4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AF0E762-D5C9-4D53-81A6-B5B829FC98E5}"/>
              </a:ext>
            </a:extLst>
          </p:cNvPr>
          <p:cNvSpPr txBox="1"/>
          <p:nvPr/>
        </p:nvSpPr>
        <p:spPr>
          <a:xfrm>
            <a:off x="5900869" y="2896021"/>
            <a:ext cx="3141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400" b="1">
                <a:solidFill>
                  <a:schemeClr val="bg1"/>
                </a:solidFill>
              </a:rPr>
              <a:t>系统功能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9567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3292697" y="173102"/>
            <a:ext cx="5609781" cy="3440802"/>
            <a:chOff x="459159" y="1059046"/>
            <a:chExt cx="4757150" cy="2918593"/>
          </a:xfrm>
        </p:grpSpPr>
        <p:grpSp>
          <p:nvGrpSpPr>
            <p:cNvPr id="13" name="组合 12"/>
            <p:cNvGrpSpPr/>
            <p:nvPr/>
          </p:nvGrpSpPr>
          <p:grpSpPr>
            <a:xfrm>
              <a:off x="459159" y="1059046"/>
              <a:ext cx="4757150" cy="2918593"/>
              <a:chOff x="1251204" y="190500"/>
              <a:chExt cx="9675114" cy="5935847"/>
            </a:xfrm>
          </p:grpSpPr>
          <p:sp>
            <p:nvSpPr>
              <p:cNvPr id="2" name="等腰三角形 1"/>
              <p:cNvSpPr/>
              <p:nvPr/>
            </p:nvSpPr>
            <p:spPr>
              <a:xfrm flipV="1">
                <a:off x="3489960" y="1463040"/>
                <a:ext cx="5212080" cy="4493172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等腰三角形 2"/>
              <p:cNvSpPr/>
              <p:nvPr/>
            </p:nvSpPr>
            <p:spPr>
              <a:xfrm flipH="1" flipV="1">
                <a:off x="1781860" y="2514600"/>
                <a:ext cx="2174444" cy="1874520"/>
              </a:xfrm>
              <a:prstGeom prst="triangl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等腰三角形 3"/>
              <p:cNvSpPr/>
              <p:nvPr/>
            </p:nvSpPr>
            <p:spPr>
              <a:xfrm flipH="1">
                <a:off x="6308496" y="4489275"/>
                <a:ext cx="1701648" cy="1466937"/>
              </a:xfrm>
              <a:prstGeom prst="triangl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等腰三角形 4"/>
              <p:cNvSpPr/>
              <p:nvPr/>
            </p:nvSpPr>
            <p:spPr>
              <a:xfrm flipH="1">
                <a:off x="7717536" y="755694"/>
                <a:ext cx="1305816" cy="1125702"/>
              </a:xfrm>
              <a:prstGeom prst="triangl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等腰三角形 5"/>
              <p:cNvSpPr/>
              <p:nvPr/>
            </p:nvSpPr>
            <p:spPr>
              <a:xfrm flipH="1">
                <a:off x="8461247" y="2307020"/>
                <a:ext cx="992125" cy="855279"/>
              </a:xfrm>
              <a:prstGeom prst="triangl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等腰三角形 6"/>
              <p:cNvSpPr/>
              <p:nvPr/>
            </p:nvSpPr>
            <p:spPr>
              <a:xfrm flipH="1">
                <a:off x="2668524" y="1170852"/>
                <a:ext cx="708052" cy="610389"/>
              </a:xfrm>
              <a:prstGeom prst="triangl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7"/>
              <p:cNvSpPr/>
              <p:nvPr/>
            </p:nvSpPr>
            <p:spPr>
              <a:xfrm flipH="1">
                <a:off x="1251204" y="2973508"/>
                <a:ext cx="394716" cy="340272"/>
              </a:xfrm>
              <a:prstGeom prst="triangl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等腰三角形 8"/>
              <p:cNvSpPr/>
              <p:nvPr/>
            </p:nvSpPr>
            <p:spPr>
              <a:xfrm flipH="1" flipV="1">
                <a:off x="10334244" y="3162300"/>
                <a:ext cx="394716" cy="340272"/>
              </a:xfrm>
              <a:prstGeom prst="triangl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9"/>
              <p:cNvSpPr/>
              <p:nvPr/>
            </p:nvSpPr>
            <p:spPr>
              <a:xfrm flipH="1" flipV="1">
                <a:off x="3095244" y="5883820"/>
                <a:ext cx="281332" cy="242527"/>
              </a:xfrm>
              <a:prstGeom prst="triangl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10"/>
              <p:cNvSpPr/>
              <p:nvPr/>
            </p:nvSpPr>
            <p:spPr>
              <a:xfrm flipH="1">
                <a:off x="9520121" y="774217"/>
                <a:ext cx="1168149" cy="1007024"/>
              </a:xfrm>
              <a:prstGeom prst="triangl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flipH="1" flipV="1">
                <a:off x="10531602" y="190500"/>
                <a:ext cx="394716" cy="340272"/>
              </a:xfrm>
              <a:prstGeom prst="triangl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887014" y="1982858"/>
              <a:ext cx="3901440" cy="78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>
                  <a:solidFill>
                    <a:schemeClr val="bg1"/>
                  </a:solidFill>
                </a:rPr>
                <a:t>目录</a:t>
              </a:r>
              <a:endParaRPr lang="zh-CN" altLang="en-US" sz="5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947774" y="4627921"/>
            <a:ext cx="5202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</a:rPr>
              <a:t>01 </a:t>
            </a:r>
            <a:r>
              <a:rPr lang="zh-CN" altLang="en-US" sz="2800">
                <a:solidFill>
                  <a:schemeClr val="bg1"/>
                </a:solidFill>
              </a:rPr>
              <a:t>作品简介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973506" y="4634311"/>
            <a:ext cx="2849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</a:rPr>
              <a:t>02 </a:t>
            </a:r>
            <a:r>
              <a:rPr lang="zh-CN" altLang="en-US" sz="2800">
                <a:solidFill>
                  <a:schemeClr val="bg1"/>
                </a:solidFill>
              </a:rPr>
              <a:t>设计方案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612807" y="4634311"/>
            <a:ext cx="311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</a:rPr>
              <a:t>03 </a:t>
            </a:r>
            <a:r>
              <a:rPr lang="zh-CN" altLang="en-US" sz="2800">
                <a:solidFill>
                  <a:schemeClr val="bg1"/>
                </a:solidFill>
              </a:rPr>
              <a:t>调试过程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F7E81A-C1FF-4A4C-AD1A-C3A67C432996}"/>
              </a:ext>
            </a:extLst>
          </p:cNvPr>
          <p:cNvSpPr txBox="1"/>
          <p:nvPr/>
        </p:nvSpPr>
        <p:spPr>
          <a:xfrm>
            <a:off x="4840687" y="5557282"/>
            <a:ext cx="311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</a:rPr>
              <a:t>05 </a:t>
            </a:r>
            <a:r>
              <a:rPr lang="zh-CN" altLang="en-US" sz="2800">
                <a:solidFill>
                  <a:schemeClr val="bg1"/>
                </a:solidFill>
              </a:rPr>
              <a:t>无线传输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54929ED-169C-4403-9933-E8382448BC7A}"/>
              </a:ext>
            </a:extLst>
          </p:cNvPr>
          <p:cNvSpPr txBox="1"/>
          <p:nvPr/>
        </p:nvSpPr>
        <p:spPr>
          <a:xfrm>
            <a:off x="7822969" y="5553898"/>
            <a:ext cx="311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</a:rPr>
              <a:t>06 OFDM</a:t>
            </a:r>
            <a:r>
              <a:rPr lang="zh-CN" altLang="en-US" sz="2800">
                <a:solidFill>
                  <a:schemeClr val="bg1"/>
                </a:solidFill>
              </a:rPr>
              <a:t>仿真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304426B-A7AC-468A-854B-9C57007D71BF}"/>
              </a:ext>
            </a:extLst>
          </p:cNvPr>
          <p:cNvSpPr txBox="1"/>
          <p:nvPr/>
        </p:nvSpPr>
        <p:spPr>
          <a:xfrm>
            <a:off x="1991224" y="5560666"/>
            <a:ext cx="311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</a:rPr>
              <a:t>04 </a:t>
            </a:r>
            <a:r>
              <a:rPr lang="zh-CN" altLang="en-US" sz="2800">
                <a:solidFill>
                  <a:schemeClr val="bg1"/>
                </a:solidFill>
              </a:rPr>
              <a:t>系统功能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217071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10744"/>
            <a:ext cx="5192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2400">
                <a:solidFill>
                  <a:schemeClr val="bg1"/>
                </a:solidFill>
              </a:rPr>
              <a:t>通过</a:t>
            </a:r>
            <a:r>
              <a:rPr lang="zh-CN" altLang="en-US" sz="2400">
                <a:solidFill>
                  <a:schemeClr val="bg1"/>
                </a:solidFill>
              </a:rPr>
              <a:t>开关切换</a:t>
            </a:r>
            <a:r>
              <a:rPr lang="zh-CN" altLang="zh-CN" sz="2400">
                <a:solidFill>
                  <a:schemeClr val="bg1"/>
                </a:solidFill>
              </a:rPr>
              <a:t>收、发和双工三种模式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accent2"/>
                </a:solidFill>
              </a:rPr>
              <a:t>系统功能</a:t>
            </a:r>
            <a:endParaRPr lang="zh-CN" altLang="en-US" sz="200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E654A1D-92A1-4D01-BC96-F2767E6C4EDD}"/>
              </a:ext>
            </a:extLst>
          </p:cNvPr>
          <p:cNvGrpSpPr/>
          <p:nvPr/>
        </p:nvGrpSpPr>
        <p:grpSpPr>
          <a:xfrm>
            <a:off x="7996050" y="2269403"/>
            <a:ext cx="3756751" cy="3363374"/>
            <a:chOff x="405764" y="2269403"/>
            <a:chExt cx="3756751" cy="3363374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18E097F-A0A1-4E3F-8186-B2AC69C9E20A}"/>
                </a:ext>
              </a:extLst>
            </p:cNvPr>
            <p:cNvSpPr txBox="1"/>
            <p:nvPr/>
          </p:nvSpPr>
          <p:spPr>
            <a:xfrm>
              <a:off x="1707595" y="5171112"/>
              <a:ext cx="1097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chemeClr val="bg1"/>
                  </a:solidFill>
                </a:rPr>
                <a:t> </a:t>
              </a:r>
              <a:r>
                <a:rPr lang="zh-CN" altLang="en-US" sz="2400">
                  <a:solidFill>
                    <a:schemeClr val="bg1"/>
                  </a:solidFill>
                </a:rPr>
                <a:t>双工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D493CA9-9D50-4005-B26E-88C0B20FF935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764" y="2269403"/>
              <a:ext cx="3756751" cy="2474047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346A8FE-4735-4ACF-B6D8-2A07516C64CA}"/>
              </a:ext>
            </a:extLst>
          </p:cNvPr>
          <p:cNvGrpSpPr/>
          <p:nvPr/>
        </p:nvGrpSpPr>
        <p:grpSpPr>
          <a:xfrm>
            <a:off x="417480" y="2269403"/>
            <a:ext cx="3621044" cy="3363374"/>
            <a:chOff x="4288833" y="2269403"/>
            <a:chExt cx="3621044" cy="336337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81F1F90-DA5B-4B97-A73A-74FE8790B128}"/>
                </a:ext>
              </a:extLst>
            </p:cNvPr>
            <p:cNvSpPr txBox="1"/>
            <p:nvPr/>
          </p:nvSpPr>
          <p:spPr>
            <a:xfrm>
              <a:off x="5759848" y="5171112"/>
              <a:ext cx="1097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</a:rPr>
                <a:t>接收</a:t>
              </a: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76FD5B6-B655-4403-B98F-7D80CE758893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61"/>
            <a:stretch/>
          </p:blipFill>
          <p:spPr bwMode="auto">
            <a:xfrm>
              <a:off x="4288833" y="2269403"/>
              <a:ext cx="3621044" cy="247404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4F72AD1-4A14-410B-82EE-F7059C1CB973}"/>
              </a:ext>
            </a:extLst>
          </p:cNvPr>
          <p:cNvGrpSpPr/>
          <p:nvPr/>
        </p:nvGrpSpPr>
        <p:grpSpPr>
          <a:xfrm>
            <a:off x="4176270" y="2269403"/>
            <a:ext cx="3682034" cy="3363374"/>
            <a:chOff x="8047623" y="2269403"/>
            <a:chExt cx="3682034" cy="3363374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DB8E0CB-3057-46C5-A14F-D6C9093F46AF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7623" y="2269403"/>
              <a:ext cx="3682034" cy="2474047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2ADE596-A52B-4664-9006-B798CDC86F2D}"/>
                </a:ext>
              </a:extLst>
            </p:cNvPr>
            <p:cNvSpPr txBox="1"/>
            <p:nvPr/>
          </p:nvSpPr>
          <p:spPr>
            <a:xfrm>
              <a:off x="9390556" y="5171112"/>
              <a:ext cx="1097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chemeClr val="bg1"/>
                  </a:solidFill>
                </a:rPr>
                <a:t> </a:t>
              </a:r>
              <a:r>
                <a:rPr lang="zh-CN" altLang="en-US" sz="2400">
                  <a:solidFill>
                    <a:schemeClr val="bg1"/>
                  </a:solidFill>
                </a:rPr>
                <a:t>发送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501961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61544"/>
            <a:ext cx="728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2400">
                <a:solidFill>
                  <a:schemeClr val="bg1"/>
                </a:solidFill>
              </a:rPr>
              <a:t>通过按键</a:t>
            </a:r>
            <a:r>
              <a:rPr lang="zh-CN" altLang="en-US" sz="2400">
                <a:solidFill>
                  <a:schemeClr val="bg1"/>
                </a:solidFill>
              </a:rPr>
              <a:t>和</a:t>
            </a:r>
            <a:r>
              <a:rPr lang="en-US" altLang="zh-CN" sz="2400">
                <a:solidFill>
                  <a:schemeClr val="bg1"/>
                </a:solidFill>
              </a:rPr>
              <a:t>LED</a:t>
            </a:r>
            <a:r>
              <a:rPr lang="zh-CN" altLang="en-US" sz="2400">
                <a:solidFill>
                  <a:schemeClr val="bg1"/>
                </a:solidFill>
              </a:rPr>
              <a:t>切换并</a:t>
            </a:r>
            <a:r>
              <a:rPr lang="zh-CN" altLang="zh-CN" sz="2400">
                <a:solidFill>
                  <a:schemeClr val="bg1"/>
                </a:solidFill>
              </a:rPr>
              <a:t>判断当前调制</a:t>
            </a:r>
            <a:r>
              <a:rPr lang="en-US" altLang="zh-CN" sz="2400">
                <a:solidFill>
                  <a:schemeClr val="bg1"/>
                </a:solidFill>
              </a:rPr>
              <a:t>/</a:t>
            </a:r>
            <a:r>
              <a:rPr lang="zh-CN" altLang="zh-CN" sz="2400">
                <a:solidFill>
                  <a:schemeClr val="bg1"/>
                </a:solidFill>
              </a:rPr>
              <a:t>解调方式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accent2"/>
                </a:solidFill>
              </a:rPr>
              <a:t>系统功能</a:t>
            </a:r>
            <a:endParaRPr lang="zh-CN" altLang="en-US" sz="200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1622764-6A21-4B75-9D41-26D1CA98597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9" t="14237" r="6217" b="8711"/>
          <a:stretch/>
        </p:blipFill>
        <p:spPr bwMode="auto">
          <a:xfrm>
            <a:off x="426501" y="2378640"/>
            <a:ext cx="3665836" cy="28896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C03417C-DEDE-43B6-AFBD-A6D36FD54B6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5" t="15809" r="11949" b="13883"/>
          <a:stretch/>
        </p:blipFill>
        <p:spPr bwMode="auto">
          <a:xfrm>
            <a:off x="4257195" y="2378639"/>
            <a:ext cx="3749802" cy="28896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791CF81-D170-4B78-A852-BF932356E52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9" t="12995" r="-4" b="10789"/>
          <a:stretch/>
        </p:blipFill>
        <p:spPr bwMode="auto">
          <a:xfrm>
            <a:off x="8167151" y="2378640"/>
            <a:ext cx="3482544" cy="28896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7C772F6-4798-435C-91FB-182F79822DD1}"/>
              </a:ext>
            </a:extLst>
          </p:cNvPr>
          <p:cNvSpPr txBox="1"/>
          <p:nvPr/>
        </p:nvSpPr>
        <p:spPr>
          <a:xfrm>
            <a:off x="1707595" y="5697798"/>
            <a:ext cx="1097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ASK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A287550-CDB2-466A-9679-03C16D4C207D}"/>
              </a:ext>
            </a:extLst>
          </p:cNvPr>
          <p:cNvSpPr txBox="1"/>
          <p:nvPr/>
        </p:nvSpPr>
        <p:spPr>
          <a:xfrm>
            <a:off x="5583584" y="5697797"/>
            <a:ext cx="1097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FSK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7C81BB8-4997-42A7-B769-7F600589D27E}"/>
              </a:ext>
            </a:extLst>
          </p:cNvPr>
          <p:cNvSpPr txBox="1"/>
          <p:nvPr/>
        </p:nvSpPr>
        <p:spPr>
          <a:xfrm>
            <a:off x="9521434" y="5697797"/>
            <a:ext cx="1097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QPSK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53853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rot="16200000">
            <a:off x="-2788231" y="791795"/>
            <a:ext cx="8594767" cy="5274412"/>
            <a:chOff x="1251204" y="190500"/>
            <a:chExt cx="9675114" cy="5935847"/>
          </a:xfrm>
        </p:grpSpPr>
        <p:sp>
          <p:nvSpPr>
            <p:cNvPr id="5" name="等腰三角形 4"/>
            <p:cNvSpPr/>
            <p:nvPr/>
          </p:nvSpPr>
          <p:spPr>
            <a:xfrm flipV="1">
              <a:off x="3489960" y="1463040"/>
              <a:ext cx="5212080" cy="449317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H="1" flipV="1">
              <a:off x="1781860" y="2514600"/>
              <a:ext cx="2174444" cy="1874520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flipH="1">
              <a:off x="6308496" y="4489275"/>
              <a:ext cx="1701648" cy="1466937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flipH="1">
              <a:off x="7717536" y="755694"/>
              <a:ext cx="1305816" cy="1125702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flipH="1">
              <a:off x="8461247" y="2307020"/>
              <a:ext cx="992125" cy="855279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flipH="1">
              <a:off x="2668524" y="1170852"/>
              <a:ext cx="708052" cy="610389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flipH="1">
              <a:off x="1251204" y="2973508"/>
              <a:ext cx="394716" cy="340272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H="1" flipV="1">
              <a:off x="10334244" y="3162300"/>
              <a:ext cx="394716" cy="340272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flipH="1" flipV="1">
              <a:off x="3095244" y="5883820"/>
              <a:ext cx="281332" cy="242527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H="1">
              <a:off x="9520121" y="774217"/>
              <a:ext cx="1168149" cy="1007024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flipH="1" flipV="1">
              <a:off x="10531602" y="190500"/>
              <a:ext cx="394716" cy="340272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4243" y="1851645"/>
            <a:ext cx="249699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solidFill>
                  <a:schemeClr val="bg1"/>
                </a:solidFill>
              </a:rPr>
              <a:t>5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AF0E762-D5C9-4D53-81A6-B5B829FC98E5}"/>
              </a:ext>
            </a:extLst>
          </p:cNvPr>
          <p:cNvSpPr txBox="1"/>
          <p:nvPr/>
        </p:nvSpPr>
        <p:spPr>
          <a:xfrm>
            <a:off x="5900869" y="2896021"/>
            <a:ext cx="3141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400" b="1">
                <a:solidFill>
                  <a:schemeClr val="bg1"/>
                </a:solidFill>
              </a:rPr>
              <a:t>无线传输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2938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10744"/>
            <a:ext cx="3687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>
                <a:solidFill>
                  <a:schemeClr val="bg1"/>
                </a:solidFill>
              </a:rPr>
              <a:t>发射机系统框图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accent2"/>
                </a:solidFill>
              </a:rPr>
              <a:t>无线传输</a:t>
            </a:r>
            <a:endParaRPr lang="zh-CN" altLang="en-US" sz="200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CA53D34-A86A-434D-A610-C82BE3FFF5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2926" y="2422457"/>
            <a:ext cx="10609324" cy="3084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95390545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10744"/>
            <a:ext cx="4378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>
                <a:solidFill>
                  <a:schemeClr val="bg1"/>
                </a:solidFill>
              </a:rPr>
              <a:t>发射机实物测试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accent2"/>
                </a:solidFill>
              </a:rPr>
              <a:t>无线传输</a:t>
            </a:r>
            <a:endParaRPr lang="zh-CN" altLang="en-US" sz="200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A6BECE6-22CB-4795-8813-7D267567977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49620" y="1824565"/>
            <a:ext cx="3043096" cy="4843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D1B2E99-FE5C-44AC-B500-5F062270D7D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/>
          <a:stretch/>
        </p:blipFill>
        <p:spPr>
          <a:xfrm>
            <a:off x="6868914" y="2724882"/>
            <a:ext cx="4378206" cy="30430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3398909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10744"/>
            <a:ext cx="4378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>
                <a:solidFill>
                  <a:schemeClr val="bg1"/>
                </a:solidFill>
              </a:rPr>
              <a:t>接收机系统框图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accent2"/>
                </a:solidFill>
              </a:rPr>
              <a:t>无线传输</a:t>
            </a:r>
            <a:endParaRPr lang="zh-CN" altLang="en-US" sz="20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416458-F0FC-4416-91C2-FD97428A76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1649" y="2794582"/>
            <a:ext cx="11117030" cy="12688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7766913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10744"/>
            <a:ext cx="4378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>
                <a:solidFill>
                  <a:schemeClr val="bg1"/>
                </a:solidFill>
              </a:rPr>
              <a:t>接收机实物测试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accent2"/>
                </a:solidFill>
              </a:rPr>
              <a:t>无线传输</a:t>
            </a:r>
            <a:endParaRPr lang="zh-CN" altLang="en-US" sz="200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99A0CA6-F487-4DEA-ADE9-32A064EA18DF}"/>
              </a:ext>
            </a:extLst>
          </p:cNvPr>
          <p:cNvGrpSpPr/>
          <p:nvPr/>
        </p:nvGrpSpPr>
        <p:grpSpPr>
          <a:xfrm>
            <a:off x="2013864" y="1822596"/>
            <a:ext cx="3799675" cy="4611833"/>
            <a:chOff x="2302392" y="1088324"/>
            <a:chExt cx="3799675" cy="4611833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D46CFD2-7C63-483D-835E-3C98F0D2695D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575"/>
            <a:stretch/>
          </p:blipFill>
          <p:spPr>
            <a:xfrm>
              <a:off x="2306871" y="3471766"/>
              <a:ext cx="3795196" cy="222839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23B5638-1B2F-4E15-B6F5-3C238C593E75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575"/>
            <a:stretch/>
          </p:blipFill>
          <p:spPr>
            <a:xfrm rot="5400000">
              <a:off x="3085793" y="304923"/>
              <a:ext cx="2228393" cy="379519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E99C81F5-9F2E-4D0E-B8AA-22D68ADA6C11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637" y="2533843"/>
            <a:ext cx="4827509" cy="3034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39631287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10744"/>
            <a:ext cx="4378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>
                <a:solidFill>
                  <a:schemeClr val="bg1"/>
                </a:solidFill>
              </a:rPr>
              <a:t>调试过程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accent2"/>
                </a:solidFill>
              </a:rPr>
              <a:t>无线传输</a:t>
            </a:r>
            <a:endParaRPr lang="zh-CN" altLang="en-US" sz="20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CF82ABB-8E54-4C45-9BD8-3BD6996A7280}"/>
              </a:ext>
            </a:extLst>
          </p:cNvPr>
          <p:cNvGrpSpPr/>
          <p:nvPr/>
        </p:nvGrpSpPr>
        <p:grpSpPr>
          <a:xfrm>
            <a:off x="571649" y="2506275"/>
            <a:ext cx="11072684" cy="3236578"/>
            <a:chOff x="785186" y="2506275"/>
            <a:chExt cx="11072684" cy="3236578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29E2AE4-D9DD-4FC7-A4AC-BBA8F6BDD454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186" y="2506275"/>
              <a:ext cx="4707370" cy="323657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9366AF4-1B12-47E3-9CF6-93D46B5D0953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498" y="2506275"/>
              <a:ext cx="4707372" cy="323657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BC92173C-6FEF-4BA8-9834-F1781FB7F179}"/>
                </a:ext>
              </a:extLst>
            </p:cNvPr>
            <p:cNvGrpSpPr/>
            <p:nvPr/>
          </p:nvGrpSpPr>
          <p:grpSpPr>
            <a:xfrm>
              <a:off x="5635727" y="3755232"/>
              <a:ext cx="1463040" cy="816768"/>
              <a:chOff x="5635727" y="3755232"/>
              <a:chExt cx="1463040" cy="816768"/>
            </a:xfrm>
          </p:grpSpPr>
          <p:sp>
            <p:nvSpPr>
              <p:cNvPr id="5" name="箭头: 右 4">
                <a:extLst>
                  <a:ext uri="{FF2B5EF4-FFF2-40B4-BE49-F238E27FC236}">
                    <a16:creationId xmlns:a16="http://schemas.microsoft.com/office/drawing/2014/main" id="{76541C8A-F3E6-467B-B1B4-E1BEFFD80AC3}"/>
                  </a:ext>
                </a:extLst>
              </p:cNvPr>
              <p:cNvSpPr/>
              <p:nvPr/>
            </p:nvSpPr>
            <p:spPr>
              <a:xfrm>
                <a:off x="5645887" y="4124564"/>
                <a:ext cx="1371600" cy="447436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7CBB455-1D63-4C76-8389-86CD3DA1FA49}"/>
                  </a:ext>
                </a:extLst>
              </p:cNvPr>
              <p:cNvSpPr txBox="1"/>
              <p:nvPr/>
            </p:nvSpPr>
            <p:spPr>
              <a:xfrm>
                <a:off x="5635727" y="3755232"/>
                <a:ext cx="1463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>
                    <a:solidFill>
                      <a:schemeClr val="bg1"/>
                    </a:solidFill>
                  </a:rPr>
                  <a:t>平衡调制端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2382633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10744"/>
            <a:ext cx="4378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>
                <a:solidFill>
                  <a:schemeClr val="bg1"/>
                </a:solidFill>
              </a:rPr>
              <a:t>调试过程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accent2"/>
                </a:solidFill>
              </a:rPr>
              <a:t>无线传输</a:t>
            </a:r>
            <a:endParaRPr lang="zh-CN" altLang="en-US" sz="20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E11F27-FE82-43EB-90A4-64E5E59475E8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4"/>
          <a:stretch/>
        </p:blipFill>
        <p:spPr bwMode="auto">
          <a:xfrm>
            <a:off x="701381" y="2467288"/>
            <a:ext cx="4677482" cy="32151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25406D6-C1D9-444C-BE52-BFE30954D15F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12" y="2467288"/>
            <a:ext cx="4677482" cy="32151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C912E0BE-859A-49A2-9305-AE8242284603}"/>
              </a:ext>
            </a:extLst>
          </p:cNvPr>
          <p:cNvSpPr/>
          <p:nvPr/>
        </p:nvSpPr>
        <p:spPr>
          <a:xfrm>
            <a:off x="5488492" y="4074844"/>
            <a:ext cx="1238510" cy="48699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C7EEF67-C5C0-49A6-8C4E-4D5CAE2EBF0C}"/>
              </a:ext>
            </a:extLst>
          </p:cNvPr>
          <p:cNvSpPr txBox="1"/>
          <p:nvPr/>
        </p:nvSpPr>
        <p:spPr>
          <a:xfrm>
            <a:off x="5422190" y="375523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检查发射端</a:t>
            </a:r>
          </a:p>
        </p:txBody>
      </p:sp>
    </p:spTree>
    <p:extLst>
      <p:ext uri="{BB962C8B-B14F-4D97-AF65-F5344CB8AC3E}">
        <p14:creationId xmlns:p14="http://schemas.microsoft.com/office/powerpoint/2010/main" val="262281161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10744"/>
            <a:ext cx="2264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>
                <a:solidFill>
                  <a:schemeClr val="bg1"/>
                </a:solidFill>
              </a:rPr>
              <a:t>参数记录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accent2"/>
                </a:solidFill>
              </a:rPr>
              <a:t>无线传输</a:t>
            </a:r>
            <a:endParaRPr lang="zh-CN" altLang="en-US" sz="200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84F56C0-D447-4881-B3D7-49A801FAE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432730"/>
              </p:ext>
            </p:extLst>
          </p:nvPr>
        </p:nvGraphicFramePr>
        <p:xfrm>
          <a:off x="1147763" y="2332930"/>
          <a:ext cx="5434388" cy="368411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388531">
                  <a:extLst>
                    <a:ext uri="{9D8B030D-6E8A-4147-A177-3AD203B41FA5}">
                      <a16:colId xmlns:a16="http://schemas.microsoft.com/office/drawing/2014/main" val="4178843271"/>
                    </a:ext>
                  </a:extLst>
                </a:gridCol>
                <a:gridCol w="2026443">
                  <a:extLst>
                    <a:ext uri="{9D8B030D-6E8A-4147-A177-3AD203B41FA5}">
                      <a16:colId xmlns:a16="http://schemas.microsoft.com/office/drawing/2014/main" val="2248696960"/>
                    </a:ext>
                  </a:extLst>
                </a:gridCol>
                <a:gridCol w="2019414">
                  <a:extLst>
                    <a:ext uri="{9D8B030D-6E8A-4147-A177-3AD203B41FA5}">
                      <a16:colId xmlns:a16="http://schemas.microsoft.com/office/drawing/2014/main" val="2486191762"/>
                    </a:ext>
                  </a:extLst>
                </a:gridCol>
              </a:tblGrid>
              <a:tr h="482762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>
                          <a:effectLst/>
                        </a:rPr>
                        <a:t>频率</a:t>
                      </a:r>
                      <a:r>
                        <a:rPr lang="en-US" sz="1900" kern="100">
                          <a:effectLst/>
                        </a:rPr>
                        <a:t>/kHz</a:t>
                      </a:r>
                      <a:endParaRPr lang="zh-CN" sz="1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717" marR="83717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>
                          <a:effectLst/>
                        </a:rPr>
                        <a:t>幅度下限</a:t>
                      </a:r>
                      <a:r>
                        <a:rPr lang="en-US" sz="1900" kern="100">
                          <a:effectLst/>
                        </a:rPr>
                        <a:t>/mV</a:t>
                      </a:r>
                      <a:endParaRPr lang="zh-CN" sz="1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717" marR="83717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>
                          <a:effectLst/>
                        </a:rPr>
                        <a:t>幅度上限</a:t>
                      </a:r>
                      <a:r>
                        <a:rPr lang="en-US" sz="1900" kern="100">
                          <a:effectLst/>
                        </a:rPr>
                        <a:t>/mV</a:t>
                      </a:r>
                      <a:endParaRPr lang="zh-CN" sz="1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717" marR="83717" marT="0" marB="0" anchor="ctr"/>
                </a:tc>
                <a:extLst>
                  <a:ext uri="{0D108BD9-81ED-4DB2-BD59-A6C34878D82A}">
                    <a16:rowId xmlns:a16="http://schemas.microsoft.com/office/drawing/2014/main" val="3262083208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717" marR="8371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717" marR="8371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717" marR="83717" marT="0" marB="0" anchor="ctr"/>
                </a:tc>
                <a:extLst>
                  <a:ext uri="{0D108BD9-81ED-4DB2-BD59-A6C34878D82A}">
                    <a16:rowId xmlns:a16="http://schemas.microsoft.com/office/drawing/2014/main" val="2529155533"/>
                  </a:ext>
                </a:extLst>
              </a:tr>
              <a:tr h="35698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717" marR="8371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717" marR="8371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717" marR="83717" marT="0" marB="0" anchor="ctr"/>
                </a:tc>
                <a:extLst>
                  <a:ext uri="{0D108BD9-81ED-4DB2-BD59-A6C34878D82A}">
                    <a16:rowId xmlns:a16="http://schemas.microsoft.com/office/drawing/2014/main" val="3982207383"/>
                  </a:ext>
                </a:extLst>
              </a:tr>
              <a:tr h="399477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717" marR="8371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717" marR="8371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16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717" marR="83717" marT="0" marB="0" anchor="ctr"/>
                </a:tc>
                <a:extLst>
                  <a:ext uri="{0D108BD9-81ED-4DB2-BD59-A6C34878D82A}">
                    <a16:rowId xmlns:a16="http://schemas.microsoft.com/office/drawing/2014/main" val="1497324813"/>
                  </a:ext>
                </a:extLst>
              </a:tr>
              <a:tr h="390978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717" marR="8371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717" marR="8371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25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717" marR="83717" marT="0" marB="0" anchor="ctr"/>
                </a:tc>
                <a:extLst>
                  <a:ext uri="{0D108BD9-81ED-4DB2-BD59-A6C34878D82A}">
                    <a16:rowId xmlns:a16="http://schemas.microsoft.com/office/drawing/2014/main" val="3277185999"/>
                  </a:ext>
                </a:extLst>
              </a:tr>
              <a:tr h="382478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717" marR="8371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717" marR="8371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717" marR="83717" marT="0" marB="0" anchor="ctr"/>
                </a:tc>
                <a:extLst>
                  <a:ext uri="{0D108BD9-81ED-4DB2-BD59-A6C34878D82A}">
                    <a16:rowId xmlns:a16="http://schemas.microsoft.com/office/drawing/2014/main" val="2319978827"/>
                  </a:ext>
                </a:extLst>
              </a:tr>
              <a:tr h="422371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717" marR="8371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717" marR="8371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95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717" marR="83717" marT="0" marB="0" anchor="ctr"/>
                </a:tc>
                <a:extLst>
                  <a:ext uri="{0D108BD9-81ED-4DB2-BD59-A6C34878D82A}">
                    <a16:rowId xmlns:a16="http://schemas.microsoft.com/office/drawing/2014/main" val="3264495545"/>
                  </a:ext>
                </a:extLst>
              </a:tr>
              <a:tr h="422371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150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717" marR="8371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23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717" marR="8371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125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717" marR="83717" marT="0" marB="0" anchor="ctr"/>
                </a:tc>
                <a:extLst>
                  <a:ext uri="{0D108BD9-81ED-4DB2-BD59-A6C34878D82A}">
                    <a16:rowId xmlns:a16="http://schemas.microsoft.com/office/drawing/2014/main" val="3970005046"/>
                  </a:ext>
                </a:extLst>
              </a:tr>
              <a:tr h="422371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717" marR="8371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25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717" marR="8371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220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717" marR="83717" marT="0" marB="0" anchor="ctr"/>
                </a:tc>
                <a:extLst>
                  <a:ext uri="{0D108BD9-81ED-4DB2-BD59-A6C34878D82A}">
                    <a16:rowId xmlns:a16="http://schemas.microsoft.com/office/drawing/2014/main" val="1974981406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8A5D851A-0011-4161-8711-B36EECE4D4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827" y="2332930"/>
            <a:ext cx="3903066" cy="36841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942A63E-06A3-4A5E-BAC1-7C4E6736FF19}"/>
              </a:ext>
            </a:extLst>
          </p:cNvPr>
          <p:cNvSpPr txBox="1"/>
          <p:nvPr/>
        </p:nvSpPr>
        <p:spPr>
          <a:xfrm>
            <a:off x="8937550" y="1149243"/>
            <a:ext cx="199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低频放大器</a:t>
            </a:r>
          </a:p>
        </p:txBody>
      </p:sp>
    </p:spTree>
    <p:extLst>
      <p:ext uri="{BB962C8B-B14F-4D97-AF65-F5344CB8AC3E}">
        <p14:creationId xmlns:p14="http://schemas.microsoft.com/office/powerpoint/2010/main" val="45756911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rot="16200000">
            <a:off x="-2788231" y="791795"/>
            <a:ext cx="8594767" cy="5274412"/>
            <a:chOff x="1251204" y="190500"/>
            <a:chExt cx="9675114" cy="5935847"/>
          </a:xfrm>
        </p:grpSpPr>
        <p:sp>
          <p:nvSpPr>
            <p:cNvPr id="5" name="等腰三角形 4"/>
            <p:cNvSpPr/>
            <p:nvPr/>
          </p:nvSpPr>
          <p:spPr>
            <a:xfrm flipV="1">
              <a:off x="3489960" y="1463040"/>
              <a:ext cx="5212080" cy="449317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H="1" flipV="1">
              <a:off x="1781860" y="2514600"/>
              <a:ext cx="2174444" cy="1874520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flipH="1">
              <a:off x="6308496" y="4489275"/>
              <a:ext cx="1701648" cy="1466937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flipH="1">
              <a:off x="7717536" y="755694"/>
              <a:ext cx="1305816" cy="1125702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flipH="1">
              <a:off x="8461247" y="2307020"/>
              <a:ext cx="992125" cy="855279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flipH="1">
              <a:off x="2668524" y="1170852"/>
              <a:ext cx="708052" cy="610389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flipH="1">
              <a:off x="1251204" y="2973508"/>
              <a:ext cx="394716" cy="340272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H="1" flipV="1">
              <a:off x="10334244" y="3162300"/>
              <a:ext cx="394716" cy="340272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flipH="1" flipV="1">
              <a:off x="3095244" y="5883820"/>
              <a:ext cx="281332" cy="242527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H="1">
              <a:off x="9520121" y="774217"/>
              <a:ext cx="1168149" cy="1007024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flipH="1" flipV="1">
              <a:off x="10531602" y="190500"/>
              <a:ext cx="394716" cy="340272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4243" y="1851645"/>
            <a:ext cx="249699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solidFill>
                  <a:schemeClr val="bg1"/>
                </a:solidFill>
              </a:rPr>
              <a:t>1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00869" y="2896021"/>
            <a:ext cx="3141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400" b="1">
                <a:solidFill>
                  <a:schemeClr val="bg1"/>
                </a:solidFill>
              </a:rPr>
              <a:t>作品简介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886148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10744"/>
            <a:ext cx="2163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>
                <a:solidFill>
                  <a:schemeClr val="bg1"/>
                </a:solidFill>
              </a:rPr>
              <a:t>参数记录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accent2"/>
                </a:solidFill>
              </a:rPr>
              <a:t>无线传输</a:t>
            </a:r>
            <a:endParaRPr lang="zh-CN" altLang="en-US" sz="200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02236BF-A772-4E9B-8A6E-8295ECDE5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771390"/>
              </p:ext>
            </p:extLst>
          </p:nvPr>
        </p:nvGraphicFramePr>
        <p:xfrm>
          <a:off x="877462" y="2558741"/>
          <a:ext cx="5138286" cy="339507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602501">
                  <a:extLst>
                    <a:ext uri="{9D8B030D-6E8A-4147-A177-3AD203B41FA5}">
                      <a16:colId xmlns:a16="http://schemas.microsoft.com/office/drawing/2014/main" val="1020056643"/>
                    </a:ext>
                  </a:extLst>
                </a:gridCol>
                <a:gridCol w="3535785">
                  <a:extLst>
                    <a:ext uri="{9D8B030D-6E8A-4147-A177-3AD203B41FA5}">
                      <a16:colId xmlns:a16="http://schemas.microsoft.com/office/drawing/2014/main" val="3610847018"/>
                    </a:ext>
                  </a:extLst>
                </a:gridCol>
              </a:tblGrid>
              <a:tr h="578852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>
                          <a:effectLst/>
                        </a:rPr>
                        <a:t>频率</a:t>
                      </a:r>
                      <a:r>
                        <a:rPr lang="zh-CN" altLang="en-US" sz="1900" kern="100">
                          <a:effectLst/>
                        </a:rPr>
                        <a:t>：</a:t>
                      </a:r>
                      <a:r>
                        <a:rPr lang="en-US" sz="1900" kern="100">
                          <a:effectLst/>
                        </a:rPr>
                        <a:t>kHz</a:t>
                      </a:r>
                      <a:endParaRPr lang="zh-CN" sz="1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86" marR="8048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>
                          <a:effectLst/>
                        </a:rPr>
                        <a:t>电压增益</a:t>
                      </a:r>
                      <a:r>
                        <a:rPr lang="zh-CN" altLang="en-US" sz="1900" kern="100">
                          <a:effectLst/>
                        </a:rPr>
                        <a:t>：</a:t>
                      </a:r>
                      <a:r>
                        <a:rPr lang="en-US" sz="1900" kern="100">
                          <a:effectLst/>
                        </a:rPr>
                        <a:t>V/V</a:t>
                      </a:r>
                      <a:endParaRPr lang="zh-CN" sz="1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86" marR="80486" marT="0" marB="0" anchor="ctr"/>
                </a:tc>
                <a:extLst>
                  <a:ext uri="{0D108BD9-81ED-4DB2-BD59-A6C34878D82A}">
                    <a16:rowId xmlns:a16="http://schemas.microsoft.com/office/drawing/2014/main" val="3341831469"/>
                  </a:ext>
                </a:extLst>
              </a:tr>
              <a:tr h="469371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80486" marR="8048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86" marR="80486" marT="0" marB="0" anchor="ctr"/>
                </a:tc>
                <a:extLst>
                  <a:ext uri="{0D108BD9-81ED-4DB2-BD59-A6C34878D82A}">
                    <a16:rowId xmlns:a16="http://schemas.microsoft.com/office/drawing/2014/main" val="3310306188"/>
                  </a:ext>
                </a:extLst>
              </a:tr>
              <a:tr h="469371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80486" marR="8048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8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86" marR="80486" marT="0" marB="0" anchor="ctr"/>
                </a:tc>
                <a:extLst>
                  <a:ext uri="{0D108BD9-81ED-4DB2-BD59-A6C34878D82A}">
                    <a16:rowId xmlns:a16="http://schemas.microsoft.com/office/drawing/2014/main" val="2345406454"/>
                  </a:ext>
                </a:extLst>
              </a:tr>
              <a:tr h="469371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800" kern="100" baseline="300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80486" marR="8048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24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86" marR="80486" marT="0" marB="0" anchor="ctr"/>
                </a:tc>
                <a:extLst>
                  <a:ext uri="{0D108BD9-81ED-4DB2-BD59-A6C34878D82A}">
                    <a16:rowId xmlns:a16="http://schemas.microsoft.com/office/drawing/2014/main" val="3042590275"/>
                  </a:ext>
                </a:extLst>
              </a:tr>
              <a:tr h="469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altLang="zh-CN" sz="1800" kern="100" baseline="300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80486" marR="8048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25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86" marR="80486" marT="0" marB="0" anchor="ctr"/>
                </a:tc>
                <a:extLst>
                  <a:ext uri="{0D108BD9-81ED-4DB2-BD59-A6C34878D82A}">
                    <a16:rowId xmlns:a16="http://schemas.microsoft.com/office/drawing/2014/main" val="357621557"/>
                  </a:ext>
                </a:extLst>
              </a:tr>
              <a:tr h="469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altLang="zh-CN" sz="1800" kern="100" baseline="300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80486" marR="8048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25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86" marR="80486" marT="0" marB="0" anchor="ctr"/>
                </a:tc>
                <a:extLst>
                  <a:ext uri="{0D108BD9-81ED-4DB2-BD59-A6C34878D82A}">
                    <a16:rowId xmlns:a16="http://schemas.microsoft.com/office/drawing/2014/main" val="3432474327"/>
                  </a:ext>
                </a:extLst>
              </a:tr>
              <a:tr h="469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altLang="zh-CN" sz="1800" kern="100" baseline="300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80486" marR="8048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25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486" marR="80486" marT="0" marB="0" anchor="ctr"/>
                </a:tc>
                <a:extLst>
                  <a:ext uri="{0D108BD9-81ED-4DB2-BD59-A6C34878D82A}">
                    <a16:rowId xmlns:a16="http://schemas.microsoft.com/office/drawing/2014/main" val="2430313855"/>
                  </a:ext>
                </a:extLst>
              </a:tr>
            </a:tbl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6E5691FE-53CB-4685-A7DC-01EE97AD8E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51" y="2558741"/>
            <a:ext cx="5216723" cy="339507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9572E06-12E7-4739-A995-A82447A2CACA}"/>
              </a:ext>
            </a:extLst>
          </p:cNvPr>
          <p:cNvSpPr txBox="1"/>
          <p:nvPr/>
        </p:nvSpPr>
        <p:spPr>
          <a:xfrm>
            <a:off x="8937550" y="1149243"/>
            <a:ext cx="2380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低噪声放大器</a:t>
            </a:r>
          </a:p>
        </p:txBody>
      </p:sp>
    </p:spTree>
    <p:extLst>
      <p:ext uri="{BB962C8B-B14F-4D97-AF65-F5344CB8AC3E}">
        <p14:creationId xmlns:p14="http://schemas.microsoft.com/office/powerpoint/2010/main" val="3874779136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10744"/>
            <a:ext cx="4378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>
                <a:solidFill>
                  <a:schemeClr val="bg1"/>
                </a:solidFill>
              </a:rPr>
              <a:t>效果展示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accent2"/>
                </a:solidFill>
              </a:rPr>
              <a:t>无线传输</a:t>
            </a:r>
            <a:endParaRPr lang="zh-CN" altLang="en-US" sz="20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5585B7-44DF-42A8-B318-803E18ABA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07" y="229266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91291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rot="16200000">
            <a:off x="-2788231" y="791795"/>
            <a:ext cx="8594767" cy="5274412"/>
            <a:chOff x="1251204" y="190500"/>
            <a:chExt cx="9675114" cy="5935847"/>
          </a:xfrm>
        </p:grpSpPr>
        <p:sp>
          <p:nvSpPr>
            <p:cNvPr id="5" name="等腰三角形 4"/>
            <p:cNvSpPr/>
            <p:nvPr/>
          </p:nvSpPr>
          <p:spPr>
            <a:xfrm flipV="1">
              <a:off x="3489960" y="1463040"/>
              <a:ext cx="5212080" cy="449317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H="1" flipV="1">
              <a:off x="1781860" y="2514600"/>
              <a:ext cx="2174444" cy="1874520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flipH="1">
              <a:off x="6308496" y="4489275"/>
              <a:ext cx="1701648" cy="1466937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flipH="1">
              <a:off x="7717536" y="755694"/>
              <a:ext cx="1305816" cy="1125702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flipH="1">
              <a:off x="8461247" y="2307020"/>
              <a:ext cx="992125" cy="855279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flipH="1">
              <a:off x="2668524" y="1170852"/>
              <a:ext cx="708052" cy="610389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flipH="1">
              <a:off x="1251204" y="2973508"/>
              <a:ext cx="394716" cy="340272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H="1" flipV="1">
              <a:off x="10334244" y="3162300"/>
              <a:ext cx="394716" cy="340272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flipH="1" flipV="1">
              <a:off x="3095244" y="5883820"/>
              <a:ext cx="281332" cy="242527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H="1">
              <a:off x="9520121" y="774217"/>
              <a:ext cx="1168149" cy="1007024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flipH="1" flipV="1">
              <a:off x="10531602" y="190500"/>
              <a:ext cx="394716" cy="340272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4243" y="1851645"/>
            <a:ext cx="249699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solidFill>
                  <a:schemeClr val="bg1"/>
                </a:solidFill>
              </a:rPr>
              <a:t>6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AF0E762-D5C9-4D53-81A6-B5B829FC98E5}"/>
              </a:ext>
            </a:extLst>
          </p:cNvPr>
          <p:cNvSpPr txBox="1"/>
          <p:nvPr/>
        </p:nvSpPr>
        <p:spPr>
          <a:xfrm>
            <a:off x="5900868" y="2896021"/>
            <a:ext cx="3992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400" b="1">
                <a:solidFill>
                  <a:schemeClr val="bg1"/>
                </a:solidFill>
              </a:rPr>
              <a:t>OFDM</a:t>
            </a:r>
            <a:r>
              <a:rPr lang="zh-CN" altLang="en-US" sz="5400" b="1">
                <a:solidFill>
                  <a:schemeClr val="bg1"/>
                </a:solidFill>
              </a:rPr>
              <a:t>仿真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987096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10744"/>
            <a:ext cx="5167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>
                <a:solidFill>
                  <a:schemeClr val="bg1"/>
                </a:solidFill>
              </a:rPr>
              <a:t>搭建</a:t>
            </a:r>
            <a:r>
              <a:rPr lang="en-US" altLang="zh-CN" sz="3600" b="1">
                <a:solidFill>
                  <a:schemeClr val="bg1"/>
                </a:solidFill>
              </a:rPr>
              <a:t>OFDM</a:t>
            </a:r>
            <a:r>
              <a:rPr lang="zh-CN" altLang="en-US" sz="3600" b="1">
                <a:solidFill>
                  <a:schemeClr val="bg1"/>
                </a:solidFill>
              </a:rPr>
              <a:t>系统发射机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518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chemeClr val="accent2"/>
                </a:solidFill>
              </a:rPr>
              <a:t>OFDM</a:t>
            </a:r>
            <a:r>
              <a:rPr lang="zh-CN" altLang="en-US" sz="2000" b="1">
                <a:solidFill>
                  <a:schemeClr val="accent2"/>
                </a:solidFill>
              </a:rPr>
              <a:t>仿真</a:t>
            </a:r>
            <a:endParaRPr lang="zh-CN" altLang="en-US" sz="200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DE0AF1C-B8F7-A74B-95CD-D0CD64EEC464}"/>
              </a:ext>
            </a:extLst>
          </p:cNvPr>
          <p:cNvGrpSpPr/>
          <p:nvPr/>
        </p:nvGrpSpPr>
        <p:grpSpPr>
          <a:xfrm>
            <a:off x="1509153" y="2608768"/>
            <a:ext cx="8807894" cy="3238488"/>
            <a:chOff x="1509153" y="2608768"/>
            <a:chExt cx="8807894" cy="323848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AD4D678-FC8B-467C-A318-35E522E11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9153" y="2608768"/>
              <a:ext cx="8807894" cy="323848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527F7D4-CCEA-104B-8876-F52BB5E6D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1384" y="4872264"/>
              <a:ext cx="1884574" cy="558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0607193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10744"/>
            <a:ext cx="5167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>
                <a:solidFill>
                  <a:schemeClr val="bg1"/>
                </a:solidFill>
              </a:rPr>
              <a:t>搭建</a:t>
            </a:r>
            <a:r>
              <a:rPr lang="en-US" altLang="zh-CN" sz="3600" b="1">
                <a:solidFill>
                  <a:schemeClr val="bg1"/>
                </a:solidFill>
              </a:rPr>
              <a:t>OFDM</a:t>
            </a:r>
            <a:r>
              <a:rPr lang="zh-CN" altLang="en-US" sz="3600" b="1">
                <a:solidFill>
                  <a:schemeClr val="bg1"/>
                </a:solidFill>
              </a:rPr>
              <a:t>系统发射机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518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chemeClr val="accent2"/>
                </a:solidFill>
              </a:rPr>
              <a:t>OFDM</a:t>
            </a:r>
            <a:r>
              <a:rPr lang="zh-CN" altLang="en-US" sz="2000" b="1">
                <a:solidFill>
                  <a:schemeClr val="accent2"/>
                </a:solidFill>
              </a:rPr>
              <a:t>仿真</a:t>
            </a:r>
            <a:endParaRPr lang="zh-CN" altLang="en-US" sz="200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373594C-596E-4C37-8358-B64931F1F95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28" y="2484912"/>
            <a:ext cx="4066656" cy="295270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CAC6809-973B-4D7C-AFBE-9DBAD7706C33}"/>
              </a:ext>
            </a:extLst>
          </p:cNvPr>
          <p:cNvSpPr/>
          <p:nvPr/>
        </p:nvSpPr>
        <p:spPr>
          <a:xfrm>
            <a:off x="2514816" y="5662590"/>
            <a:ext cx="2220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16-QAM</a:t>
            </a:r>
            <a:r>
              <a:rPr lang="zh-CN" altLang="zh-CN">
                <a:solidFill>
                  <a:schemeClr val="bg1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调制星座图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98BFEC0-29B5-433C-965E-4A58026681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33757" y="2485614"/>
            <a:ext cx="4068000" cy="2952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578A080-B611-45C1-B354-D0475DE4E8A0}"/>
              </a:ext>
            </a:extLst>
          </p:cNvPr>
          <p:cNvSpPr/>
          <p:nvPr/>
        </p:nvSpPr>
        <p:spPr>
          <a:xfrm>
            <a:off x="7459880" y="5662590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QPSK</a:t>
            </a:r>
            <a:r>
              <a:rPr lang="zh-CN" altLang="zh-CN">
                <a:solidFill>
                  <a:schemeClr val="bg1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调制星座图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870078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10744"/>
            <a:ext cx="5118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>
                <a:solidFill>
                  <a:schemeClr val="bg1"/>
                </a:solidFill>
              </a:rPr>
              <a:t>生成频率选择性信道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518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chemeClr val="accent2"/>
                </a:solidFill>
              </a:rPr>
              <a:t>OFDM</a:t>
            </a:r>
            <a:r>
              <a:rPr lang="zh-CN" altLang="en-US" sz="2000" b="1">
                <a:solidFill>
                  <a:schemeClr val="accent2"/>
                </a:solidFill>
              </a:rPr>
              <a:t>仿真</a:t>
            </a:r>
            <a:endParaRPr lang="zh-CN" altLang="en-US" sz="20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A1DF19-AA13-48E1-BE13-944B3089B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874" y="2108518"/>
            <a:ext cx="3912116" cy="15897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58EB02A-C772-4F5A-B50E-32C065F9E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874" y="4126829"/>
            <a:ext cx="6186686" cy="229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8406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10744"/>
            <a:ext cx="479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>
                <a:solidFill>
                  <a:schemeClr val="bg1"/>
                </a:solidFill>
              </a:rPr>
              <a:t>OFDM</a:t>
            </a:r>
            <a:r>
              <a:rPr lang="zh-CN" altLang="en-US" sz="3600" b="1">
                <a:solidFill>
                  <a:schemeClr val="bg1"/>
                </a:solidFill>
              </a:rPr>
              <a:t>系统信号接收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518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chemeClr val="accent2"/>
                </a:solidFill>
              </a:rPr>
              <a:t>OFDM</a:t>
            </a:r>
            <a:r>
              <a:rPr lang="zh-CN" altLang="en-US" sz="2000" b="1">
                <a:solidFill>
                  <a:schemeClr val="accent2"/>
                </a:solidFill>
              </a:rPr>
              <a:t>仿真</a:t>
            </a:r>
            <a:endParaRPr lang="zh-CN" altLang="en-US" sz="20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0F9663-9A45-49A2-9A04-B287326DC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107" y="2433070"/>
            <a:ext cx="7919642" cy="32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04102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10744"/>
            <a:ext cx="479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>
                <a:solidFill>
                  <a:schemeClr val="bg1"/>
                </a:solidFill>
              </a:rPr>
              <a:t>OFDM</a:t>
            </a:r>
            <a:r>
              <a:rPr lang="zh-CN" altLang="en-US" sz="3600" b="1">
                <a:solidFill>
                  <a:schemeClr val="bg1"/>
                </a:solidFill>
              </a:rPr>
              <a:t>系统信号接收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518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chemeClr val="accent2"/>
                </a:solidFill>
              </a:rPr>
              <a:t>OFDM</a:t>
            </a:r>
            <a:r>
              <a:rPr lang="zh-CN" altLang="en-US" sz="2000" b="1">
                <a:solidFill>
                  <a:schemeClr val="accent2"/>
                </a:solidFill>
              </a:rPr>
              <a:t>仿真</a:t>
            </a:r>
            <a:endParaRPr lang="zh-CN" altLang="en-US" sz="20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4CD4B2-FD1B-47FC-BBA2-32144B42786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714" y="1949144"/>
            <a:ext cx="4323080" cy="358349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E653822-56CB-462A-941D-89CC1875D374}"/>
              </a:ext>
            </a:extLst>
          </p:cNvPr>
          <p:cNvSpPr/>
          <p:nvPr/>
        </p:nvSpPr>
        <p:spPr>
          <a:xfrm>
            <a:off x="1108966" y="5868951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>
                <a:solidFill>
                  <a:schemeClr val="bg1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直角坐标系下频域均衡前后接收信号的星座图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30F1905-1C2E-446C-B2F4-BEF83EFC5D0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" b="4170"/>
          <a:stretch/>
        </p:blipFill>
        <p:spPr>
          <a:xfrm>
            <a:off x="6396015" y="1949144"/>
            <a:ext cx="4313555" cy="358349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F1F9469-BBBF-48E2-B012-6A65B55DC33E}"/>
              </a:ext>
            </a:extLst>
          </p:cNvPr>
          <p:cNvSpPr/>
          <p:nvPr/>
        </p:nvSpPr>
        <p:spPr>
          <a:xfrm>
            <a:off x="6319015" y="5868951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>
                <a:solidFill>
                  <a:schemeClr val="bg1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极坐标系下频域均衡前后接收信号的星座图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736394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10744"/>
            <a:ext cx="479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>
                <a:solidFill>
                  <a:schemeClr val="bg1"/>
                </a:solidFill>
              </a:rPr>
              <a:t>OFDM</a:t>
            </a:r>
            <a:r>
              <a:rPr lang="zh-CN" altLang="en-US" sz="3600" b="1">
                <a:solidFill>
                  <a:schemeClr val="bg1"/>
                </a:solidFill>
              </a:rPr>
              <a:t>系统信号接收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518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chemeClr val="accent2"/>
                </a:solidFill>
              </a:rPr>
              <a:t>OFDM</a:t>
            </a:r>
            <a:r>
              <a:rPr lang="zh-CN" altLang="en-US" sz="2000" b="1">
                <a:solidFill>
                  <a:schemeClr val="accent2"/>
                </a:solidFill>
              </a:rPr>
              <a:t>仿真</a:t>
            </a:r>
            <a:endParaRPr lang="zh-CN" altLang="en-US" sz="2000"/>
          </a:p>
        </p:txBody>
      </p:sp>
      <p:pic>
        <p:nvPicPr>
          <p:cNvPr id="12" name="图片 11" descr="图片包含 地图, 文字&#10;&#10;&#10;&#10;自动生成的说明">
            <a:extLst>
              <a:ext uri="{FF2B5EF4-FFF2-40B4-BE49-F238E27FC236}">
                <a16:creationId xmlns:a16="http://schemas.microsoft.com/office/drawing/2014/main" id="{EC008CEC-0403-4B61-BB8F-2EE45600F25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3"/>
          <a:stretch/>
        </p:blipFill>
        <p:spPr bwMode="auto">
          <a:xfrm>
            <a:off x="3126455" y="1788449"/>
            <a:ext cx="5942264" cy="4423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DD88F00-B8CD-4273-9C85-299B6F99784C}"/>
              </a:ext>
            </a:extLst>
          </p:cNvPr>
          <p:cNvSpPr txBox="1"/>
          <p:nvPr/>
        </p:nvSpPr>
        <p:spPr>
          <a:xfrm>
            <a:off x="3902154" y="6343508"/>
            <a:ext cx="455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BER~SNR</a:t>
            </a:r>
            <a:r>
              <a:rPr lang="zh-CN" altLang="en-US">
                <a:solidFill>
                  <a:schemeClr val="bg1"/>
                </a:solidFill>
              </a:rPr>
              <a:t>曲线</a:t>
            </a:r>
          </a:p>
        </p:txBody>
      </p:sp>
    </p:spTree>
    <p:extLst>
      <p:ext uri="{BB962C8B-B14F-4D97-AF65-F5344CB8AC3E}">
        <p14:creationId xmlns:p14="http://schemas.microsoft.com/office/powerpoint/2010/main" val="729603081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10744"/>
            <a:ext cx="479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>
                <a:solidFill>
                  <a:schemeClr val="bg1"/>
                </a:solidFill>
              </a:rPr>
              <a:t>误码率的影响因素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518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rgbClr val="2BB8AA"/>
                </a:solidFill>
              </a:rPr>
              <a:t>OFDM</a:t>
            </a:r>
            <a:r>
              <a:rPr lang="zh-CN" altLang="en-US" sz="2000" b="1">
                <a:solidFill>
                  <a:srgbClr val="2BB8AA"/>
                </a:solidFill>
              </a:rPr>
              <a:t>仿真</a:t>
            </a:r>
            <a:endParaRPr lang="zh-CN" altLang="en-US" sz="2000">
              <a:solidFill>
                <a:srgbClr val="2BB8AA"/>
              </a:solidFill>
            </a:endParaRPr>
          </a:p>
        </p:txBody>
      </p:sp>
      <p:pic>
        <p:nvPicPr>
          <p:cNvPr id="8" name="图片 7" descr="图片包含 地图, 文字&#10;&#10;&#10;&#10;自动生成的说明">
            <a:extLst>
              <a:ext uri="{FF2B5EF4-FFF2-40B4-BE49-F238E27FC236}">
                <a16:creationId xmlns:a16="http://schemas.microsoft.com/office/drawing/2014/main" id="{77193876-E32D-4E23-87BA-AEE419A7624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0"/>
          <a:stretch/>
        </p:blipFill>
        <p:spPr bwMode="auto">
          <a:xfrm>
            <a:off x="3255604" y="1774893"/>
            <a:ext cx="5683965" cy="4199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F7447B3-3978-420F-9801-649888DCBC04}"/>
              </a:ext>
            </a:extLst>
          </p:cNvPr>
          <p:cNvSpPr/>
          <p:nvPr/>
        </p:nvSpPr>
        <p:spPr>
          <a:xfrm>
            <a:off x="3674488" y="6147642"/>
            <a:ext cx="4846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QPSK</a:t>
            </a:r>
            <a:r>
              <a:rPr lang="zh-CN" altLang="zh-CN">
                <a:solidFill>
                  <a:schemeClr val="bg1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>
                <a:solidFill>
                  <a:schemeClr val="bg1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16-QAM</a:t>
            </a:r>
            <a:r>
              <a:rPr lang="zh-CN" altLang="zh-CN">
                <a:solidFill>
                  <a:schemeClr val="bg1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误码率随多径条数的变化曲线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56645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10744"/>
            <a:ext cx="4276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>
                <a:solidFill>
                  <a:schemeClr val="bg1"/>
                </a:solidFill>
              </a:rPr>
              <a:t>作品组成及功能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accent2"/>
                </a:solidFill>
              </a:rPr>
              <a:t>作品简介</a:t>
            </a:r>
            <a:endParaRPr lang="zh-CN" altLang="en-US" sz="20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9FA628-153E-419F-AEFC-AD5C6E0E7A6B}"/>
              </a:ext>
            </a:extLst>
          </p:cNvPr>
          <p:cNvSpPr/>
          <p:nvPr/>
        </p:nvSpPr>
        <p:spPr>
          <a:xfrm>
            <a:off x="1210491" y="2195945"/>
            <a:ext cx="9823269" cy="351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zh-CN" sz="2000">
                <a:solidFill>
                  <a:schemeClr val="bg1"/>
                </a:solidFill>
              </a:rPr>
              <a:t>核心部分位空天电子信息中心研制的</a:t>
            </a:r>
            <a:r>
              <a:rPr lang="en-US" altLang="zh-CN" sz="2000">
                <a:solidFill>
                  <a:schemeClr val="bg1"/>
                </a:solidFill>
              </a:rPr>
              <a:t>FPGA</a:t>
            </a:r>
            <a:r>
              <a:rPr lang="zh-CN" altLang="zh-CN" sz="2000">
                <a:solidFill>
                  <a:schemeClr val="bg1"/>
                </a:solidFill>
              </a:rPr>
              <a:t>开发板，核心芯片为</a:t>
            </a:r>
            <a:r>
              <a:rPr lang="en-US" altLang="zh-CN" sz="2000">
                <a:solidFill>
                  <a:schemeClr val="bg1"/>
                </a:solidFill>
              </a:rPr>
              <a:t>Xilinx Spartan 3E</a:t>
            </a:r>
            <a:r>
              <a:rPr lang="zh-CN" altLang="zh-CN" sz="2000">
                <a:solidFill>
                  <a:schemeClr val="bg1"/>
                </a:solidFill>
              </a:rPr>
              <a:t>，并配有</a:t>
            </a:r>
            <a:r>
              <a:rPr lang="en-US" altLang="zh-CN" sz="2000">
                <a:solidFill>
                  <a:schemeClr val="bg1"/>
                </a:solidFill>
              </a:rPr>
              <a:t>DAC7811</a:t>
            </a:r>
            <a:r>
              <a:rPr lang="zh-CN" altLang="zh-CN" sz="2000">
                <a:solidFill>
                  <a:schemeClr val="bg1"/>
                </a:solidFill>
              </a:rPr>
              <a:t>和</a:t>
            </a:r>
            <a:r>
              <a:rPr lang="en-US" altLang="zh-CN" sz="2000">
                <a:solidFill>
                  <a:schemeClr val="bg1"/>
                </a:solidFill>
              </a:rPr>
              <a:t>ADS7853</a:t>
            </a:r>
            <a:r>
              <a:rPr lang="zh-CN" altLang="zh-CN" sz="2000">
                <a:solidFill>
                  <a:schemeClr val="bg1"/>
                </a:solidFill>
              </a:rPr>
              <a:t>作为</a:t>
            </a:r>
            <a:r>
              <a:rPr lang="en-US" altLang="zh-CN" sz="2000">
                <a:solidFill>
                  <a:schemeClr val="bg1"/>
                </a:solidFill>
              </a:rPr>
              <a:t>DA</a:t>
            </a:r>
            <a:r>
              <a:rPr lang="zh-CN" altLang="zh-CN" sz="2000">
                <a:solidFill>
                  <a:schemeClr val="bg1"/>
                </a:solidFill>
              </a:rPr>
              <a:t>、</a:t>
            </a:r>
            <a:r>
              <a:rPr lang="en-US" altLang="zh-CN" sz="2000">
                <a:solidFill>
                  <a:schemeClr val="bg1"/>
                </a:solidFill>
              </a:rPr>
              <a:t>AD</a:t>
            </a:r>
            <a:r>
              <a:rPr lang="zh-CN" altLang="zh-CN" sz="2000">
                <a:solidFill>
                  <a:schemeClr val="bg1"/>
                </a:solidFill>
              </a:rPr>
              <a:t>模块</a:t>
            </a:r>
            <a:r>
              <a:rPr lang="zh-CN" altLang="en-US" sz="2000">
                <a:solidFill>
                  <a:schemeClr val="bg1"/>
                </a:solidFill>
              </a:rPr>
              <a:t>；</a:t>
            </a:r>
            <a:endParaRPr lang="en-US" altLang="zh-CN" sz="2000">
              <a:solidFill>
                <a:schemeClr val="bg1"/>
              </a:solidFill>
            </a:endParaRP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en-US" altLang="zh-CN" sz="2000">
                <a:solidFill>
                  <a:schemeClr val="bg1"/>
                </a:solidFill>
              </a:rPr>
              <a:t>ASK</a:t>
            </a:r>
            <a:r>
              <a:rPr lang="zh-CN" altLang="zh-CN" sz="2000">
                <a:solidFill>
                  <a:schemeClr val="bg1"/>
                </a:solidFill>
              </a:rPr>
              <a:t>、</a:t>
            </a:r>
            <a:r>
              <a:rPr lang="en-US" altLang="zh-CN" sz="2000">
                <a:solidFill>
                  <a:schemeClr val="bg1"/>
                </a:solidFill>
              </a:rPr>
              <a:t>FSK</a:t>
            </a:r>
            <a:r>
              <a:rPr lang="zh-CN" altLang="zh-CN" sz="2000">
                <a:solidFill>
                  <a:schemeClr val="bg1"/>
                </a:solidFill>
              </a:rPr>
              <a:t>、</a:t>
            </a:r>
            <a:r>
              <a:rPr lang="en-US" altLang="zh-CN" sz="2000">
                <a:solidFill>
                  <a:schemeClr val="bg1"/>
                </a:solidFill>
              </a:rPr>
              <a:t>QPSK</a:t>
            </a:r>
            <a:r>
              <a:rPr lang="zh-CN" altLang="zh-CN" sz="2000">
                <a:solidFill>
                  <a:schemeClr val="bg1"/>
                </a:solidFill>
              </a:rPr>
              <a:t>三种调制方式</a:t>
            </a:r>
            <a:r>
              <a:rPr lang="zh-CN" altLang="en-US" sz="2000">
                <a:solidFill>
                  <a:schemeClr val="bg1"/>
                </a:solidFill>
              </a:rPr>
              <a:t>的</a:t>
            </a:r>
            <a:r>
              <a:rPr lang="zh-CN" altLang="zh-CN" sz="2000">
                <a:solidFill>
                  <a:schemeClr val="bg1"/>
                </a:solidFill>
              </a:rPr>
              <a:t>自发自收以及与其他小组的互发互收</a:t>
            </a:r>
            <a:r>
              <a:rPr lang="zh-CN" altLang="en-US" sz="2000">
                <a:solidFill>
                  <a:schemeClr val="bg1"/>
                </a:solidFill>
              </a:rPr>
              <a:t>；</a:t>
            </a:r>
            <a:endParaRPr lang="en-US" altLang="zh-CN" sz="2000">
              <a:solidFill>
                <a:schemeClr val="bg1"/>
              </a:solidFill>
            </a:endParaRP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zh-CN" sz="2000">
                <a:solidFill>
                  <a:schemeClr val="bg1"/>
                </a:solidFill>
              </a:rPr>
              <a:t>三种调制方式可以通过开发板上的按键切换并由</a:t>
            </a:r>
            <a:r>
              <a:rPr lang="en-US" altLang="zh-CN" sz="2000">
                <a:solidFill>
                  <a:schemeClr val="bg1"/>
                </a:solidFill>
              </a:rPr>
              <a:t>LED</a:t>
            </a:r>
            <a:r>
              <a:rPr lang="zh-CN" altLang="zh-CN" sz="2000">
                <a:solidFill>
                  <a:schemeClr val="bg1"/>
                </a:solidFill>
              </a:rPr>
              <a:t>灯显示</a:t>
            </a:r>
            <a:r>
              <a:rPr lang="zh-CN" altLang="en-US" sz="2000">
                <a:solidFill>
                  <a:schemeClr val="bg1"/>
                </a:solidFill>
              </a:rPr>
              <a:t>；</a:t>
            </a:r>
            <a:endParaRPr lang="en-US" altLang="zh-CN" sz="2000">
              <a:solidFill>
                <a:schemeClr val="bg1"/>
              </a:solidFill>
            </a:endParaRP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en-US" altLang="zh-CN" sz="2000">
                <a:solidFill>
                  <a:schemeClr val="bg1"/>
                </a:solidFill>
              </a:rPr>
              <a:t>FPGA</a:t>
            </a:r>
            <a:r>
              <a:rPr lang="zh-CN" altLang="zh-CN" sz="2000">
                <a:solidFill>
                  <a:schemeClr val="bg1"/>
                </a:solidFill>
              </a:rPr>
              <a:t>开发板的收发模式（即只收、只发和双工）可切换并通过数码管显示</a:t>
            </a:r>
            <a:r>
              <a:rPr lang="zh-CN" altLang="en-US" sz="2000">
                <a:solidFill>
                  <a:schemeClr val="bg1"/>
                </a:solidFill>
              </a:rPr>
              <a:t>；</a:t>
            </a:r>
            <a:endParaRPr lang="en-US" altLang="zh-CN" sz="2000">
              <a:solidFill>
                <a:schemeClr val="bg1"/>
              </a:solidFill>
            </a:endParaRP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zh-CN" altLang="zh-CN" sz="2000">
                <a:solidFill>
                  <a:schemeClr val="bg1"/>
                </a:solidFill>
              </a:rPr>
              <a:t>结合两台有</a:t>
            </a:r>
            <a:r>
              <a:rPr lang="en-US" altLang="zh-CN" sz="2000">
                <a:solidFill>
                  <a:schemeClr val="bg1"/>
                </a:solidFill>
              </a:rPr>
              <a:t>UART</a:t>
            </a:r>
            <a:r>
              <a:rPr lang="zh-CN" altLang="zh-CN" sz="2000">
                <a:solidFill>
                  <a:schemeClr val="bg1"/>
                </a:solidFill>
              </a:rPr>
              <a:t>串口驱动的</a:t>
            </a:r>
            <a:r>
              <a:rPr lang="en-US" altLang="zh-CN" sz="2000">
                <a:solidFill>
                  <a:schemeClr val="bg1"/>
                </a:solidFill>
              </a:rPr>
              <a:t>PC</a:t>
            </a:r>
            <a:r>
              <a:rPr lang="zh-CN" altLang="zh-CN" sz="2000">
                <a:solidFill>
                  <a:schemeClr val="bg1"/>
                </a:solidFill>
              </a:rPr>
              <a:t>机、利用</a:t>
            </a:r>
            <a:r>
              <a:rPr lang="en-US" altLang="zh-CN" sz="2000">
                <a:solidFill>
                  <a:schemeClr val="bg1"/>
                </a:solidFill>
              </a:rPr>
              <a:t>Matlab</a:t>
            </a:r>
            <a:r>
              <a:rPr lang="zh-CN" altLang="zh-CN" sz="2000">
                <a:solidFill>
                  <a:schemeClr val="bg1"/>
                </a:solidFill>
              </a:rPr>
              <a:t>的串口通讯功能以及串口调试助手可以实现图像的传输并利用</a:t>
            </a:r>
            <a:r>
              <a:rPr lang="en-US" altLang="zh-CN" sz="2000">
                <a:solidFill>
                  <a:schemeClr val="bg1"/>
                </a:solidFill>
              </a:rPr>
              <a:t>GUI</a:t>
            </a:r>
            <a:r>
              <a:rPr lang="zh-CN" altLang="zh-CN" sz="2000">
                <a:solidFill>
                  <a:schemeClr val="bg1"/>
                </a:solidFill>
              </a:rPr>
              <a:t>进行展示</a:t>
            </a:r>
            <a:r>
              <a:rPr lang="zh-CN" altLang="en-US" sz="2000">
                <a:solidFill>
                  <a:schemeClr val="bg1"/>
                </a:solidFill>
              </a:rPr>
              <a:t>。</a:t>
            </a:r>
            <a:endParaRPr lang="en-US" altLang="zh-CN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583448"/>
      </p:ext>
    </p:extLst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10744"/>
            <a:ext cx="4353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>
                <a:solidFill>
                  <a:schemeClr val="bg1"/>
                </a:solidFill>
              </a:rPr>
              <a:t>AMC-OFDM</a:t>
            </a:r>
            <a:r>
              <a:rPr lang="zh-CN" altLang="en-US" sz="3600" b="1">
                <a:solidFill>
                  <a:schemeClr val="bg1"/>
                </a:solidFill>
              </a:rPr>
              <a:t>系统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518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chemeClr val="accent2"/>
                </a:solidFill>
              </a:rPr>
              <a:t>OFDM</a:t>
            </a:r>
            <a:r>
              <a:rPr lang="zh-CN" altLang="en-US" sz="2000" b="1">
                <a:solidFill>
                  <a:schemeClr val="accent2"/>
                </a:solidFill>
              </a:rPr>
              <a:t>仿真</a:t>
            </a:r>
            <a:endParaRPr lang="zh-CN" altLang="en-US" sz="20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EFCEA8-72B6-4A52-9FAC-313DEB5831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558" y="1839557"/>
            <a:ext cx="5032058" cy="3895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4749AEA-C599-4A08-93C4-1506119FF284}"/>
              </a:ext>
            </a:extLst>
          </p:cNvPr>
          <p:cNvSpPr/>
          <p:nvPr/>
        </p:nvSpPr>
        <p:spPr>
          <a:xfrm>
            <a:off x="3140688" y="5872707"/>
            <a:ext cx="5913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>
                <a:solidFill>
                  <a:schemeClr val="bg1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根据信道的</a:t>
            </a:r>
            <a:r>
              <a:rPr lang="en-US" altLang="zh-CN">
                <a:solidFill>
                  <a:schemeClr val="bg1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SNR</a:t>
            </a:r>
            <a:r>
              <a:rPr lang="zh-CN" altLang="zh-CN">
                <a:solidFill>
                  <a:schemeClr val="bg1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分配每个子载波单个符号位传输的比特数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501321"/>
      </p:ext>
    </p:extLst>
  </p:cSld>
  <p:clrMapOvr>
    <a:masterClrMapping/>
  </p:clrMapOvr>
  <p:transition spd="slow"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10744"/>
            <a:ext cx="4353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>
                <a:solidFill>
                  <a:schemeClr val="bg1"/>
                </a:solidFill>
              </a:rPr>
              <a:t>AMC-OFDM</a:t>
            </a:r>
            <a:r>
              <a:rPr lang="zh-CN" altLang="en-US" sz="3600" b="1">
                <a:solidFill>
                  <a:schemeClr val="bg1"/>
                </a:solidFill>
              </a:rPr>
              <a:t>系统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518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chemeClr val="accent2"/>
                </a:solidFill>
              </a:rPr>
              <a:t>OFDM</a:t>
            </a:r>
            <a:r>
              <a:rPr lang="zh-CN" altLang="en-US" sz="2000" b="1">
                <a:solidFill>
                  <a:schemeClr val="accent2"/>
                </a:solidFill>
              </a:rPr>
              <a:t>仿真</a:t>
            </a:r>
            <a:endParaRPr lang="zh-CN" altLang="en-US" sz="200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174687D-4538-4A25-8206-C704667C83D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26" y="1949144"/>
            <a:ext cx="3960000" cy="3240000"/>
          </a:xfrm>
          <a:prstGeom prst="rect">
            <a:avLst/>
          </a:prstGeom>
          <a:ln cap="flat"/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A3EC16B-F72A-4B70-B97D-F7758A17943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309" y="1949144"/>
            <a:ext cx="3960000" cy="3240000"/>
          </a:xfrm>
          <a:prstGeom prst="rect">
            <a:avLst/>
          </a:prstGeom>
          <a:ln cap="flat"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7AB46C5-C012-4337-AECA-49389952330D}"/>
              </a:ext>
            </a:extLst>
          </p:cNvPr>
          <p:cNvSpPr/>
          <p:nvPr/>
        </p:nvSpPr>
        <p:spPr>
          <a:xfrm>
            <a:off x="2535053" y="5551128"/>
            <a:ext cx="2682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16-QAM</a:t>
            </a:r>
            <a:r>
              <a:rPr lang="zh-CN" altLang="zh-CN">
                <a:solidFill>
                  <a:schemeClr val="bg1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接收信号星座图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859B4C3-138D-4AE9-8924-971F95FA0222}"/>
              </a:ext>
            </a:extLst>
          </p:cNvPr>
          <p:cNvSpPr/>
          <p:nvPr/>
        </p:nvSpPr>
        <p:spPr>
          <a:xfrm>
            <a:off x="7679634" y="5551128"/>
            <a:ext cx="2291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AMC</a:t>
            </a:r>
            <a:r>
              <a:rPr lang="zh-CN" altLang="zh-CN">
                <a:solidFill>
                  <a:schemeClr val="bg1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接收信号星座图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008979"/>
      </p:ext>
    </p:extLst>
  </p:cSld>
  <p:clrMapOvr>
    <a:masterClrMapping/>
  </p:clrMapOvr>
  <p:transition spd="slow"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10744"/>
            <a:ext cx="4353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>
                <a:solidFill>
                  <a:schemeClr val="bg1"/>
                </a:solidFill>
              </a:rPr>
              <a:t>AMC-OFDM</a:t>
            </a:r>
            <a:r>
              <a:rPr lang="zh-CN" altLang="en-US" sz="3600" b="1">
                <a:solidFill>
                  <a:schemeClr val="bg1"/>
                </a:solidFill>
              </a:rPr>
              <a:t>系统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518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chemeClr val="accent2"/>
                </a:solidFill>
              </a:rPr>
              <a:t>OFDM</a:t>
            </a:r>
            <a:r>
              <a:rPr lang="zh-CN" altLang="en-US" sz="2000" b="1">
                <a:solidFill>
                  <a:schemeClr val="accent2"/>
                </a:solidFill>
              </a:rPr>
              <a:t>仿真</a:t>
            </a:r>
            <a:endParaRPr lang="zh-CN" altLang="en-US" sz="20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6CEFE4-E512-40E0-8DE4-90273D8D152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317" y="2124677"/>
            <a:ext cx="5012540" cy="3732138"/>
          </a:xfrm>
          <a:prstGeom prst="rect">
            <a:avLst/>
          </a:prstGeom>
          <a:ln cap="flat"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4968F29-63FD-4316-A326-BBA1D816AFF8}"/>
              </a:ext>
            </a:extLst>
          </p:cNvPr>
          <p:cNvSpPr/>
          <p:nvPr/>
        </p:nvSpPr>
        <p:spPr>
          <a:xfrm>
            <a:off x="4590023" y="6050097"/>
            <a:ext cx="2869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>
                <a:solidFill>
                  <a:schemeClr val="bg1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不同编码算法对</a:t>
            </a:r>
            <a:r>
              <a:rPr lang="en-US" altLang="zh-CN">
                <a:solidFill>
                  <a:schemeClr val="bg1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BER</a:t>
            </a:r>
            <a:r>
              <a:rPr lang="zh-CN" altLang="zh-CN">
                <a:solidFill>
                  <a:schemeClr val="bg1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的影响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230276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10744"/>
            <a:ext cx="3231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>
                <a:solidFill>
                  <a:schemeClr val="bg1"/>
                </a:solidFill>
              </a:rPr>
              <a:t>GUI</a:t>
            </a:r>
            <a:r>
              <a:rPr lang="zh-CN" altLang="en-US" sz="3600" b="1">
                <a:solidFill>
                  <a:schemeClr val="bg1"/>
                </a:solidFill>
              </a:rPr>
              <a:t>设计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518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chemeClr val="accent2"/>
                </a:solidFill>
              </a:rPr>
              <a:t>OFDM</a:t>
            </a:r>
            <a:r>
              <a:rPr lang="zh-CN" altLang="en-US" sz="2000" b="1">
                <a:solidFill>
                  <a:schemeClr val="accent2"/>
                </a:solidFill>
              </a:rPr>
              <a:t>仿真</a:t>
            </a:r>
            <a:endParaRPr lang="zh-CN" altLang="en-US" sz="2000"/>
          </a:p>
        </p:txBody>
      </p:sp>
      <p:pic>
        <p:nvPicPr>
          <p:cNvPr id="7" name="图片 6" descr="图片包含 屏幕截图&#10;&#10;&#10;&#10;自动生成的说明">
            <a:extLst>
              <a:ext uri="{FF2B5EF4-FFF2-40B4-BE49-F238E27FC236}">
                <a16:creationId xmlns:a16="http://schemas.microsoft.com/office/drawing/2014/main" id="{1EE6EB3D-D947-403A-9279-2E8CF3D6A15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48" y="2375701"/>
            <a:ext cx="5270500" cy="27324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F4C65E-F9F2-4C79-835F-F672B9E2FB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07354" y="1192148"/>
            <a:ext cx="3784600" cy="22987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AE1BCC2-50F1-483B-9BDD-DE1DE1DD180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07354" y="3879941"/>
            <a:ext cx="3784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5268"/>
      </p:ext>
    </p:extLst>
  </p:cSld>
  <p:clrMapOvr>
    <a:masterClrMapping/>
  </p:clrMapOvr>
  <p:transition spd="slow">
    <p:cove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38472" y="791981"/>
            <a:ext cx="2511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accent2"/>
                </a:solidFill>
              </a:rPr>
              <a:t>参考文献</a:t>
            </a:r>
            <a:endParaRPr lang="zh-CN" altLang="en-US" sz="3600" b="1" dirty="0">
              <a:solidFill>
                <a:schemeClr val="accent2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28C733-9F13-455F-9BF1-871D8E411784}"/>
              </a:ext>
            </a:extLst>
          </p:cNvPr>
          <p:cNvSpPr/>
          <p:nvPr/>
        </p:nvSpPr>
        <p:spPr>
          <a:xfrm>
            <a:off x="1097672" y="2074216"/>
            <a:ext cx="10275177" cy="2930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200000"/>
              </a:lnSpc>
              <a:spcAft>
                <a:spcPts val="0"/>
              </a:spcAft>
              <a:buSzPts val="1200"/>
              <a:tabLst>
                <a:tab pos="342900" algn="l"/>
              </a:tabLst>
            </a:pPr>
            <a:r>
              <a:rPr lang="en-US" altLang="zh-CN" sz="2400" kern="1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A. B. Williams. </a:t>
            </a:r>
            <a:r>
              <a:rPr lang="zh-CN" altLang="zh-CN" sz="2400" kern="1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电子滤波器设计</a:t>
            </a:r>
            <a:r>
              <a:rPr lang="en-US" altLang="zh-CN" sz="2400" kern="1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[M]. </a:t>
            </a:r>
            <a:r>
              <a:rPr lang="zh-CN" altLang="zh-CN" sz="2400" kern="1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科学出版社</a:t>
            </a:r>
            <a:r>
              <a:rPr lang="en-US" altLang="zh-CN" sz="2400" kern="1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2008.</a:t>
            </a:r>
            <a:r>
              <a:rPr lang="en-US" altLang="zh-CN" sz="2400" kern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</a:t>
            </a:r>
            <a:r>
              <a:rPr lang="zh-CN" altLang="zh-CN" sz="2400" kern="1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陈莉</a:t>
            </a:r>
            <a:r>
              <a:rPr lang="en-US" altLang="zh-CN" sz="2400" kern="1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2400" kern="1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2400" kern="1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FPGA</a:t>
            </a:r>
            <a:r>
              <a:rPr lang="zh-CN" altLang="zh-CN" sz="2400" kern="1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400" kern="1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QDPSK</a:t>
            </a:r>
            <a:r>
              <a:rPr lang="zh-CN" altLang="zh-CN" sz="2400" kern="1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调制解调系统设计</a:t>
            </a:r>
            <a:r>
              <a:rPr lang="en-US" altLang="zh-CN" sz="2400" kern="1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[J].</a:t>
            </a:r>
            <a:r>
              <a:rPr lang="zh-CN" altLang="zh-CN" sz="2400" kern="1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电脑知识与技术</a:t>
            </a:r>
            <a:r>
              <a:rPr lang="en-US" altLang="zh-CN" sz="2400" kern="1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,2012,8(28):6662-6665.</a:t>
            </a:r>
          </a:p>
          <a:p>
            <a:pPr lvl="0" algn="just">
              <a:lnSpc>
                <a:spcPct val="200000"/>
              </a:lnSpc>
              <a:spcAft>
                <a:spcPts val="0"/>
              </a:spcAft>
              <a:buSzPts val="1200"/>
              <a:tabLst>
                <a:tab pos="342900" algn="l"/>
              </a:tabLst>
            </a:pPr>
            <a:r>
              <a:rPr lang="en-US" altLang="zh-CN" sz="2400" kern="1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[2] </a:t>
            </a:r>
            <a:r>
              <a:rPr lang="zh-CN" altLang="zh-CN" sz="2400" kern="1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陈莉</a:t>
            </a:r>
            <a:r>
              <a:rPr lang="en-US" altLang="zh-CN" sz="2400" kern="1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2400" kern="1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2400" kern="1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FPGA</a:t>
            </a:r>
            <a:r>
              <a:rPr lang="zh-CN" altLang="zh-CN" sz="2400" kern="1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400" kern="1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QDPSK</a:t>
            </a:r>
            <a:r>
              <a:rPr lang="zh-CN" altLang="zh-CN" sz="2400" kern="1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调制解调系统设计</a:t>
            </a:r>
            <a:r>
              <a:rPr lang="en-US" altLang="zh-CN" sz="2400" kern="1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[J].</a:t>
            </a:r>
            <a:r>
              <a:rPr lang="zh-CN" altLang="zh-CN" sz="2400" kern="1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电脑知识与技术</a:t>
            </a:r>
            <a:r>
              <a:rPr lang="en-US" altLang="zh-CN" sz="2400" kern="1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,2012,8(28):6662-6665.</a:t>
            </a:r>
            <a:endParaRPr lang="zh-CN" altLang="zh-CN" sz="2400" kern="1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362453"/>
      </p:ext>
    </p:extLst>
  </p:cSld>
  <p:clrMapOvr>
    <a:masterClrMapping/>
  </p:clrMapOvr>
  <p:transition spd="slow"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9"/>
          <p:cNvSpPr/>
          <p:nvPr/>
        </p:nvSpPr>
        <p:spPr>
          <a:xfrm flipV="1">
            <a:off x="3490869" y="1463040"/>
            <a:ext cx="5213437" cy="449317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flipH="1" flipV="1">
            <a:off x="1782324" y="2514600"/>
            <a:ext cx="2175010" cy="1874520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flipH="1">
            <a:off x="6310139" y="4489276"/>
            <a:ext cx="1702091" cy="1466937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H="1">
            <a:off x="7719546" y="755694"/>
            <a:ext cx="1306156" cy="1125702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flipH="1">
            <a:off x="8463451" y="2307021"/>
            <a:ext cx="992383" cy="855279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flipH="1">
            <a:off x="2669219" y="1170853"/>
            <a:ext cx="708236" cy="610389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flipH="1">
            <a:off x="1251530" y="2973508"/>
            <a:ext cx="394819" cy="340272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flipH="1" flipV="1">
            <a:off x="10336935" y="3162300"/>
            <a:ext cx="394819" cy="340272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flipH="1" flipV="1">
            <a:off x="3096050" y="5883821"/>
            <a:ext cx="281405" cy="242527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flipH="1">
            <a:off x="9522601" y="774217"/>
            <a:ext cx="1168453" cy="1007024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flipH="1" flipV="1">
            <a:off x="10534345" y="190500"/>
            <a:ext cx="394819" cy="340272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038220" y="1838429"/>
            <a:ext cx="41387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>
                <a:solidFill>
                  <a:schemeClr val="bg1"/>
                </a:solidFill>
              </a:rPr>
              <a:t>感谢聆听</a:t>
            </a:r>
            <a:endParaRPr lang="en-US" altLang="zh-CN" sz="6000" b="1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2611A21-A275-4940-B43B-B83E6418870B}"/>
              </a:ext>
            </a:extLst>
          </p:cNvPr>
          <p:cNvSpPr/>
          <p:nvPr/>
        </p:nvSpPr>
        <p:spPr>
          <a:xfrm>
            <a:off x="4875223" y="3117851"/>
            <a:ext cx="27719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b="1">
                <a:solidFill>
                  <a:schemeClr val="bg1"/>
                </a:solidFill>
              </a:rPr>
              <a:t>Thanks</a:t>
            </a:r>
            <a:r>
              <a:rPr lang="zh-CN" altLang="en-US" sz="4400" b="1">
                <a:solidFill>
                  <a:schemeClr val="bg1"/>
                </a:solidFill>
              </a:rPr>
              <a:t>！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607853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10744"/>
            <a:ext cx="4276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>
                <a:solidFill>
                  <a:schemeClr val="bg1"/>
                </a:solidFill>
              </a:rPr>
              <a:t>小组分工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accent2"/>
                </a:solidFill>
              </a:rPr>
              <a:t>作品简介</a:t>
            </a:r>
            <a:endParaRPr lang="zh-CN" altLang="en-US" sz="200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72348F6-718C-46D1-B6FD-D397112BAD72}"/>
              </a:ext>
            </a:extLst>
          </p:cNvPr>
          <p:cNvGrpSpPr/>
          <p:nvPr/>
        </p:nvGrpSpPr>
        <p:grpSpPr>
          <a:xfrm>
            <a:off x="699265" y="2209972"/>
            <a:ext cx="1891551" cy="1127515"/>
            <a:chOff x="699265" y="2209972"/>
            <a:chExt cx="1891551" cy="1127515"/>
          </a:xfrm>
        </p:grpSpPr>
        <p:sp>
          <p:nvSpPr>
            <p:cNvPr id="19" name="Teardrop 36">
              <a:extLst>
                <a:ext uri="{FF2B5EF4-FFF2-40B4-BE49-F238E27FC236}">
                  <a16:creationId xmlns:a16="http://schemas.microsoft.com/office/drawing/2014/main" id="{1C3CCC5C-4F9C-4EC3-85DB-1BB270E44822}"/>
                </a:ext>
              </a:extLst>
            </p:cNvPr>
            <p:cNvSpPr/>
            <p:nvPr/>
          </p:nvSpPr>
          <p:spPr>
            <a:xfrm rot="8100000">
              <a:off x="1330446" y="2209972"/>
              <a:ext cx="615366" cy="615206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/>
            </a:p>
          </p:txBody>
        </p: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1AB9B28C-6CD5-4E19-9FE9-064810A60941}"/>
                </a:ext>
              </a:extLst>
            </p:cNvPr>
            <p:cNvSpPr txBox="1">
              <a:spLocks/>
            </p:cNvSpPr>
            <p:nvPr/>
          </p:nvSpPr>
          <p:spPr>
            <a:xfrm>
              <a:off x="699265" y="2924093"/>
              <a:ext cx="1891551" cy="41339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sz="2000" b="1">
                  <a:solidFill>
                    <a:schemeClr val="accent2"/>
                  </a:solidFill>
                </a:rPr>
                <a:t>张志伟</a:t>
              </a:r>
              <a:endParaRPr lang="en-US" altLang="zh-CN" sz="2000" b="1">
                <a:solidFill>
                  <a:schemeClr val="accent2"/>
                </a:solidFill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2C04ACF-BAD9-429B-AEC9-7DAE0458F8A8}"/>
                </a:ext>
              </a:extLst>
            </p:cNvPr>
            <p:cNvSpPr txBox="1"/>
            <p:nvPr/>
          </p:nvSpPr>
          <p:spPr>
            <a:xfrm>
              <a:off x="1291206" y="2332909"/>
              <a:ext cx="725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20%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C81BFCE-D03F-4D46-9979-170D7B8A4FE7}"/>
              </a:ext>
            </a:extLst>
          </p:cNvPr>
          <p:cNvGrpSpPr/>
          <p:nvPr/>
        </p:nvGrpSpPr>
        <p:grpSpPr>
          <a:xfrm>
            <a:off x="2745997" y="2209972"/>
            <a:ext cx="1891551" cy="1127515"/>
            <a:chOff x="2745997" y="2209972"/>
            <a:chExt cx="1891551" cy="1127515"/>
          </a:xfrm>
        </p:grpSpPr>
        <p:sp>
          <p:nvSpPr>
            <p:cNvPr id="21" name="Teardrop 44">
              <a:extLst>
                <a:ext uri="{FF2B5EF4-FFF2-40B4-BE49-F238E27FC236}">
                  <a16:creationId xmlns:a16="http://schemas.microsoft.com/office/drawing/2014/main" id="{2E2AACD8-9D23-4981-989E-FD2CE50EE29E}"/>
                </a:ext>
              </a:extLst>
            </p:cNvPr>
            <p:cNvSpPr/>
            <p:nvPr/>
          </p:nvSpPr>
          <p:spPr>
            <a:xfrm rot="8100000">
              <a:off x="3384090" y="2209972"/>
              <a:ext cx="615366" cy="615206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/>
            </a:p>
          </p:txBody>
        </p:sp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759D738B-9F6A-4735-866A-A6586B24540F}"/>
                </a:ext>
              </a:extLst>
            </p:cNvPr>
            <p:cNvSpPr txBox="1">
              <a:spLocks/>
            </p:cNvSpPr>
            <p:nvPr/>
          </p:nvSpPr>
          <p:spPr>
            <a:xfrm>
              <a:off x="2745997" y="2924093"/>
              <a:ext cx="1891551" cy="41339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sz="2000" b="1">
                  <a:solidFill>
                    <a:schemeClr val="accent2"/>
                  </a:solidFill>
                </a:rPr>
                <a:t>苏竑源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FEBA26A-68D4-43D2-B91E-E820D719BEA1}"/>
                </a:ext>
              </a:extLst>
            </p:cNvPr>
            <p:cNvSpPr txBox="1"/>
            <p:nvPr/>
          </p:nvSpPr>
          <p:spPr>
            <a:xfrm>
              <a:off x="3374945" y="2332909"/>
              <a:ext cx="725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20%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8B2DE41-CE95-417B-BF47-1DB3AB8887BA}"/>
              </a:ext>
            </a:extLst>
          </p:cNvPr>
          <p:cNvGrpSpPr/>
          <p:nvPr/>
        </p:nvGrpSpPr>
        <p:grpSpPr>
          <a:xfrm>
            <a:off x="4880050" y="2209972"/>
            <a:ext cx="1891551" cy="1302358"/>
            <a:chOff x="4880050" y="2209972"/>
            <a:chExt cx="1891551" cy="1302358"/>
          </a:xfrm>
        </p:grpSpPr>
        <p:sp>
          <p:nvSpPr>
            <p:cNvPr id="20" name="Teardrop 58">
              <a:extLst>
                <a:ext uri="{FF2B5EF4-FFF2-40B4-BE49-F238E27FC236}">
                  <a16:creationId xmlns:a16="http://schemas.microsoft.com/office/drawing/2014/main" id="{9076B194-C8AF-4161-89E8-79472E7E27CE}"/>
                </a:ext>
              </a:extLst>
            </p:cNvPr>
            <p:cNvSpPr/>
            <p:nvPr/>
          </p:nvSpPr>
          <p:spPr>
            <a:xfrm rot="8100000">
              <a:off x="5518143" y="2209972"/>
              <a:ext cx="615366" cy="615206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F347AEA4-000C-4F25-BB86-42C74829C46B}"/>
                </a:ext>
              </a:extLst>
            </p:cNvPr>
            <p:cNvSpPr txBox="1">
              <a:spLocks/>
            </p:cNvSpPr>
            <p:nvPr/>
          </p:nvSpPr>
          <p:spPr>
            <a:xfrm>
              <a:off x="4880050" y="2924093"/>
              <a:ext cx="1891551" cy="58823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sz="2000" b="1">
                  <a:solidFill>
                    <a:schemeClr val="accent2"/>
                  </a:solidFill>
                </a:rPr>
                <a:t>王伟哲</a:t>
              </a:r>
              <a:endParaRPr lang="en-US" altLang="zh-CN" sz="2000" b="1">
                <a:solidFill>
                  <a:schemeClr val="accent2"/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15D1603-1151-4E2A-97A5-4CD732591903}"/>
                </a:ext>
              </a:extLst>
            </p:cNvPr>
            <p:cNvSpPr txBox="1"/>
            <p:nvPr/>
          </p:nvSpPr>
          <p:spPr>
            <a:xfrm>
              <a:off x="5506356" y="2332909"/>
              <a:ext cx="725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20%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6F9C4EFF-112F-405B-A9FE-2EEE06E63C22}"/>
              </a:ext>
            </a:extLst>
          </p:cNvPr>
          <p:cNvGrpSpPr/>
          <p:nvPr/>
        </p:nvGrpSpPr>
        <p:grpSpPr>
          <a:xfrm>
            <a:off x="7097070" y="2209972"/>
            <a:ext cx="1891551" cy="1127515"/>
            <a:chOff x="7097070" y="2209972"/>
            <a:chExt cx="1891551" cy="1127515"/>
          </a:xfrm>
        </p:grpSpPr>
        <p:sp>
          <p:nvSpPr>
            <p:cNvPr id="24" name="Teardrop 65">
              <a:extLst>
                <a:ext uri="{FF2B5EF4-FFF2-40B4-BE49-F238E27FC236}">
                  <a16:creationId xmlns:a16="http://schemas.microsoft.com/office/drawing/2014/main" id="{3CA1A24E-74B4-4FA0-8EBF-F064D0629E13}"/>
                </a:ext>
              </a:extLst>
            </p:cNvPr>
            <p:cNvSpPr/>
            <p:nvPr/>
          </p:nvSpPr>
          <p:spPr>
            <a:xfrm rot="8100000">
              <a:off x="7735164" y="2209972"/>
              <a:ext cx="615366" cy="615206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/>
            </a:p>
          </p:txBody>
        </p:sp>
        <p:sp>
          <p:nvSpPr>
            <p:cNvPr id="31" name="Content Placeholder 2">
              <a:extLst>
                <a:ext uri="{FF2B5EF4-FFF2-40B4-BE49-F238E27FC236}">
                  <a16:creationId xmlns:a16="http://schemas.microsoft.com/office/drawing/2014/main" id="{8318A73C-48DC-48A0-87F5-7AAEAC138115}"/>
                </a:ext>
              </a:extLst>
            </p:cNvPr>
            <p:cNvSpPr txBox="1">
              <a:spLocks/>
            </p:cNvSpPr>
            <p:nvPr/>
          </p:nvSpPr>
          <p:spPr>
            <a:xfrm>
              <a:off x="7097070" y="2924093"/>
              <a:ext cx="1891551" cy="41339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sz="2000" b="1">
                  <a:solidFill>
                    <a:schemeClr val="accent2"/>
                  </a:solidFill>
                </a:rPr>
                <a:t>董甜</a:t>
              </a:r>
              <a:endParaRPr lang="en-US" sz="2000" b="1">
                <a:solidFill>
                  <a:schemeClr val="accent2"/>
                </a:solidFill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4CC855F-081C-4674-BBB3-C98F665324FB}"/>
                </a:ext>
              </a:extLst>
            </p:cNvPr>
            <p:cNvSpPr txBox="1"/>
            <p:nvPr/>
          </p:nvSpPr>
          <p:spPr>
            <a:xfrm>
              <a:off x="7710689" y="2332909"/>
              <a:ext cx="725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20%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71F4B0F3-AEA3-4DA2-B011-CD71A794E60E}"/>
              </a:ext>
            </a:extLst>
          </p:cNvPr>
          <p:cNvGrpSpPr/>
          <p:nvPr/>
        </p:nvGrpSpPr>
        <p:grpSpPr>
          <a:xfrm>
            <a:off x="9320620" y="2209972"/>
            <a:ext cx="1891551" cy="1127515"/>
            <a:chOff x="9320620" y="2209972"/>
            <a:chExt cx="1891551" cy="1127515"/>
          </a:xfrm>
        </p:grpSpPr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268D1FEA-D9C0-4C20-85BF-46B465C7A924}"/>
                </a:ext>
              </a:extLst>
            </p:cNvPr>
            <p:cNvSpPr txBox="1">
              <a:spLocks/>
            </p:cNvSpPr>
            <p:nvPr/>
          </p:nvSpPr>
          <p:spPr>
            <a:xfrm>
              <a:off x="9320620" y="2924093"/>
              <a:ext cx="1891551" cy="41339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sz="2000" b="1">
                  <a:solidFill>
                    <a:schemeClr val="accent2"/>
                  </a:solidFill>
                </a:rPr>
                <a:t>汤润之</a:t>
              </a:r>
              <a:r>
                <a:rPr lang="en-US">
                  <a:solidFill>
                    <a:schemeClr val="accent2"/>
                  </a:solidFill>
                </a:rPr>
                <a:t>.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3" name="Teardrop 69">
              <a:extLst>
                <a:ext uri="{FF2B5EF4-FFF2-40B4-BE49-F238E27FC236}">
                  <a16:creationId xmlns:a16="http://schemas.microsoft.com/office/drawing/2014/main" id="{A33C4964-3DB5-4012-9B5C-76FDD1333236}"/>
                </a:ext>
              </a:extLst>
            </p:cNvPr>
            <p:cNvSpPr/>
            <p:nvPr/>
          </p:nvSpPr>
          <p:spPr>
            <a:xfrm rot="8100000">
              <a:off x="9961137" y="2209972"/>
              <a:ext cx="615366" cy="615206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9FA5FC0-54B0-4B42-AFEC-0670E757D12C}"/>
                </a:ext>
              </a:extLst>
            </p:cNvPr>
            <p:cNvSpPr txBox="1"/>
            <p:nvPr/>
          </p:nvSpPr>
          <p:spPr>
            <a:xfrm>
              <a:off x="9952622" y="2332909"/>
              <a:ext cx="725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20%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77306458-1C33-4684-BEF6-05B67D7AE9EE}"/>
              </a:ext>
            </a:extLst>
          </p:cNvPr>
          <p:cNvSpPr txBox="1">
            <a:spLocks/>
          </p:cNvSpPr>
          <p:nvPr/>
        </p:nvSpPr>
        <p:spPr>
          <a:xfrm>
            <a:off x="846362" y="3496001"/>
            <a:ext cx="1891551" cy="1856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2800">
                <a:solidFill>
                  <a:schemeClr val="bg1"/>
                </a:solidFill>
              </a:rPr>
              <a:t>ASK</a:t>
            </a:r>
            <a:r>
              <a:rPr lang="zh-CN" altLang="en-US" sz="2800">
                <a:solidFill>
                  <a:schemeClr val="bg1"/>
                </a:solidFill>
              </a:rPr>
              <a:t>、</a:t>
            </a:r>
            <a:r>
              <a:rPr lang="en-US" altLang="zh-CN" sz="2800">
                <a:solidFill>
                  <a:schemeClr val="bg1"/>
                </a:solidFill>
              </a:rPr>
              <a:t>FSK</a:t>
            </a:r>
            <a:r>
              <a:rPr lang="zh-CN" altLang="en-US" sz="2800">
                <a:solidFill>
                  <a:schemeClr val="bg1"/>
                </a:solidFill>
              </a:rPr>
              <a:t>、</a:t>
            </a:r>
            <a:endParaRPr lang="en-US" altLang="zh-CN" sz="280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altLang="zh-CN" sz="2800">
                <a:solidFill>
                  <a:schemeClr val="bg1"/>
                </a:solidFill>
              </a:rPr>
              <a:t>PSK</a:t>
            </a:r>
          </a:p>
          <a:p>
            <a:pPr marL="0" indent="0" algn="just">
              <a:buNone/>
            </a:pPr>
            <a:r>
              <a:rPr lang="zh-CN" altLang="en-US" sz="2800">
                <a:solidFill>
                  <a:schemeClr val="bg1"/>
                </a:solidFill>
              </a:rPr>
              <a:t>调制解调</a:t>
            </a:r>
            <a:endParaRPr lang="en-US" altLang="zh-CN" sz="1800">
              <a:solidFill>
                <a:schemeClr val="bg1"/>
              </a:solidFill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4BD92C2-01C9-4CF6-8ABE-0F33BCA7F4BA}"/>
              </a:ext>
            </a:extLst>
          </p:cNvPr>
          <p:cNvSpPr txBox="1">
            <a:spLocks/>
          </p:cNvSpPr>
          <p:nvPr/>
        </p:nvSpPr>
        <p:spPr>
          <a:xfrm>
            <a:off x="5070712" y="3496001"/>
            <a:ext cx="1863623" cy="1856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2800">
                <a:solidFill>
                  <a:schemeClr val="bg1"/>
                </a:solidFill>
              </a:rPr>
              <a:t>串口传输</a:t>
            </a:r>
            <a:endParaRPr lang="en-US" altLang="zh-CN" sz="280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2800">
                <a:solidFill>
                  <a:schemeClr val="bg1"/>
                </a:solidFill>
              </a:rPr>
              <a:t>图像传输</a:t>
            </a:r>
            <a:endParaRPr lang="en-US" altLang="zh-CN" sz="280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2800">
                <a:solidFill>
                  <a:schemeClr val="bg1"/>
                </a:solidFill>
              </a:rPr>
              <a:t>加帧去帧</a:t>
            </a:r>
            <a:endParaRPr lang="en-US" altLang="zh-CN" sz="280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2800">
                <a:solidFill>
                  <a:schemeClr val="bg1"/>
                </a:solidFill>
              </a:rPr>
              <a:t>报告撰写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ED97501-4A78-4104-ACEE-AA2739C4FCE2}"/>
              </a:ext>
            </a:extLst>
          </p:cNvPr>
          <p:cNvSpPr txBox="1">
            <a:spLocks/>
          </p:cNvSpPr>
          <p:nvPr/>
        </p:nvSpPr>
        <p:spPr>
          <a:xfrm>
            <a:off x="7324044" y="3496001"/>
            <a:ext cx="1863623" cy="1856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2800">
                <a:solidFill>
                  <a:schemeClr val="bg1"/>
                </a:solidFill>
              </a:rPr>
              <a:t>无线传输</a:t>
            </a:r>
            <a:endParaRPr lang="en-US" altLang="zh-CN" sz="280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2800">
                <a:solidFill>
                  <a:schemeClr val="bg1"/>
                </a:solidFill>
              </a:rPr>
              <a:t>报告撰写系统仿真</a:t>
            </a:r>
            <a:endParaRPr lang="en-US" altLang="zh-CN" sz="280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altLang="zh-CN" sz="2800">
                <a:solidFill>
                  <a:schemeClr val="bg1"/>
                </a:solidFill>
              </a:rPr>
              <a:t>ppt</a:t>
            </a:r>
            <a:r>
              <a:rPr lang="zh-CN" altLang="en-US" sz="2800">
                <a:solidFill>
                  <a:schemeClr val="bg1"/>
                </a:solidFill>
              </a:rPr>
              <a:t>制作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D24FF489-4921-4F71-A5E0-E097C48ED8E7}"/>
              </a:ext>
            </a:extLst>
          </p:cNvPr>
          <p:cNvSpPr txBox="1">
            <a:spLocks/>
          </p:cNvSpPr>
          <p:nvPr/>
        </p:nvSpPr>
        <p:spPr>
          <a:xfrm>
            <a:off x="9484923" y="3512330"/>
            <a:ext cx="1863623" cy="1766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2800">
                <a:solidFill>
                  <a:schemeClr val="bg1"/>
                </a:solidFill>
              </a:rPr>
              <a:t>串口传输</a:t>
            </a:r>
            <a:endParaRPr lang="en-US" altLang="zh-CN" sz="280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2800">
                <a:solidFill>
                  <a:schemeClr val="bg1"/>
                </a:solidFill>
              </a:rPr>
              <a:t>图像传输</a:t>
            </a:r>
            <a:endParaRPr lang="en-US" altLang="zh-CN" sz="280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2800">
                <a:solidFill>
                  <a:schemeClr val="bg1"/>
                </a:solidFill>
              </a:rPr>
              <a:t>加帧去帧</a:t>
            </a:r>
            <a:endParaRPr lang="en-US" altLang="zh-CN" sz="280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2800">
                <a:solidFill>
                  <a:schemeClr val="bg1"/>
                </a:solidFill>
              </a:rPr>
              <a:t>报告撰写</a:t>
            </a:r>
            <a:endParaRPr lang="en-US" altLang="zh-CN" sz="28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0DBAA067-0E78-4CC0-8227-B05ABD354B16}"/>
              </a:ext>
            </a:extLst>
          </p:cNvPr>
          <p:cNvSpPr txBox="1">
            <a:spLocks/>
          </p:cNvSpPr>
          <p:nvPr/>
        </p:nvSpPr>
        <p:spPr>
          <a:xfrm>
            <a:off x="2933055" y="3502246"/>
            <a:ext cx="1704494" cy="1856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2800">
                <a:solidFill>
                  <a:schemeClr val="bg1"/>
                </a:solidFill>
              </a:rPr>
              <a:t>PSK</a:t>
            </a:r>
            <a:r>
              <a:rPr lang="zh-CN" altLang="en-US" sz="2800">
                <a:solidFill>
                  <a:schemeClr val="bg1"/>
                </a:solidFill>
              </a:rPr>
              <a:t>调制解调</a:t>
            </a:r>
            <a:endParaRPr lang="en-US" altLang="zh-CN" sz="280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2800">
                <a:solidFill>
                  <a:schemeClr val="bg1"/>
                </a:solidFill>
              </a:rPr>
              <a:t>视频剪辑</a:t>
            </a:r>
          </a:p>
          <a:p>
            <a:pPr marL="0" indent="0" algn="just">
              <a:buNone/>
            </a:pPr>
            <a:r>
              <a:rPr lang="en-US" altLang="zh-CN" sz="2800">
                <a:solidFill>
                  <a:schemeClr val="bg1"/>
                </a:solidFill>
              </a:rPr>
              <a:t>GUI</a:t>
            </a:r>
            <a:r>
              <a:rPr lang="zh-CN" altLang="en-US" sz="2800">
                <a:solidFill>
                  <a:schemeClr val="bg1"/>
                </a:solidFill>
              </a:rPr>
              <a:t>设计</a:t>
            </a:r>
            <a:endParaRPr lang="en-US" altLang="zh-C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644237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rot="16200000">
            <a:off x="-2788231" y="791795"/>
            <a:ext cx="8594767" cy="5274412"/>
            <a:chOff x="1251204" y="190500"/>
            <a:chExt cx="9675114" cy="5935847"/>
          </a:xfrm>
        </p:grpSpPr>
        <p:sp>
          <p:nvSpPr>
            <p:cNvPr id="5" name="等腰三角形 4"/>
            <p:cNvSpPr/>
            <p:nvPr/>
          </p:nvSpPr>
          <p:spPr>
            <a:xfrm flipV="1">
              <a:off x="3489960" y="1463040"/>
              <a:ext cx="5212080" cy="449317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flipH="1" flipV="1">
              <a:off x="1781860" y="2514600"/>
              <a:ext cx="2174444" cy="1874520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flipH="1">
              <a:off x="6308496" y="4489275"/>
              <a:ext cx="1701648" cy="1466937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flipH="1">
              <a:off x="7717536" y="755694"/>
              <a:ext cx="1305816" cy="1125702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flipH="1">
              <a:off x="8461247" y="2307020"/>
              <a:ext cx="992125" cy="855279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flipH="1">
              <a:off x="2668524" y="1170852"/>
              <a:ext cx="708052" cy="610389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flipH="1">
              <a:off x="1251204" y="2973508"/>
              <a:ext cx="394716" cy="340272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H="1" flipV="1">
              <a:off x="10334244" y="3162300"/>
              <a:ext cx="394716" cy="340272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flipH="1" flipV="1">
              <a:off x="3095244" y="5883820"/>
              <a:ext cx="281332" cy="242527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H="1">
              <a:off x="9520121" y="774217"/>
              <a:ext cx="1168149" cy="1007024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flipH="1" flipV="1">
              <a:off x="10531602" y="190500"/>
              <a:ext cx="394716" cy="340272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4243" y="1851645"/>
            <a:ext cx="249699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solidFill>
                  <a:schemeClr val="bg1"/>
                </a:solidFill>
              </a:rPr>
              <a:t>2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0C66215-70F8-4587-A70F-00EAAE2F306F}"/>
              </a:ext>
            </a:extLst>
          </p:cNvPr>
          <p:cNvSpPr txBox="1"/>
          <p:nvPr/>
        </p:nvSpPr>
        <p:spPr>
          <a:xfrm>
            <a:off x="5900869" y="2896021"/>
            <a:ext cx="3141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400" b="1">
                <a:solidFill>
                  <a:schemeClr val="bg1"/>
                </a:solidFill>
              </a:rPr>
              <a:t>设计方案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183371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accent2"/>
                </a:solidFill>
              </a:rPr>
              <a:t>设计方案</a:t>
            </a:r>
            <a:endParaRPr lang="zh-CN" altLang="en-US" sz="200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0E7871E-C81A-4DCE-9E0D-58C3B001C59C}"/>
              </a:ext>
            </a:extLst>
          </p:cNvPr>
          <p:cNvGrpSpPr/>
          <p:nvPr/>
        </p:nvGrpSpPr>
        <p:grpSpPr>
          <a:xfrm>
            <a:off x="6142673" y="1066800"/>
            <a:ext cx="1354137" cy="5330825"/>
            <a:chOff x="5421313" y="1066800"/>
            <a:chExt cx="1354137" cy="5330825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3C68D0F1-2CE9-44F8-B6C7-34030B7E572E}"/>
                </a:ext>
              </a:extLst>
            </p:cNvPr>
            <p:cNvCxnSpPr/>
            <p:nvPr/>
          </p:nvCxnSpPr>
          <p:spPr>
            <a:xfrm>
              <a:off x="6096000" y="1066800"/>
              <a:ext cx="0" cy="5330825"/>
            </a:xfrm>
            <a:prstGeom prst="line">
              <a:avLst/>
            </a:prstGeom>
            <a:ln w="1587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A1FEDD94-B462-4574-926B-52C95905527A}"/>
                </a:ext>
              </a:extLst>
            </p:cNvPr>
            <p:cNvSpPr/>
            <p:nvPr/>
          </p:nvSpPr>
          <p:spPr>
            <a:xfrm>
              <a:off x="5421313" y="1693863"/>
              <a:ext cx="1349375" cy="1349375"/>
            </a:xfrm>
            <a:prstGeom prst="ellipse">
              <a:avLst/>
            </a:prstGeom>
            <a:solidFill>
              <a:srgbClr val="2BB8A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10" name="文本框 20">
              <a:extLst>
                <a:ext uri="{FF2B5EF4-FFF2-40B4-BE49-F238E27FC236}">
                  <a16:creationId xmlns:a16="http://schemas.microsoft.com/office/drawing/2014/main" id="{338A8360-B4D3-42F5-88EE-A7A02919B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5426075" y="1885950"/>
              <a:ext cx="1349375" cy="1014413"/>
            </a:xfrm>
            <a:prstGeom prst="rect">
              <a:avLst/>
            </a:prstGeom>
            <a:noFill/>
            <a:ln>
              <a:noFill/>
            </a:ln>
            <a:effectLst>
              <a:outerShdw sx="999" sy="999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600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VS</a:t>
              </a:r>
              <a:r>
                <a:rPr lang="zh-CN" altLang="en-US" sz="600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</a:p>
          </p:txBody>
        </p: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07B9128-F986-439D-9EB3-F28382B8A00A}"/>
              </a:ext>
            </a:extLst>
          </p:cNvPr>
          <p:cNvCxnSpPr/>
          <p:nvPr/>
        </p:nvCxnSpPr>
        <p:spPr>
          <a:xfrm>
            <a:off x="2371408" y="2794000"/>
            <a:ext cx="3563937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8E4EBBE-8AB1-4D4B-A2EB-F369B5EFA3CE}"/>
              </a:ext>
            </a:extLst>
          </p:cNvPr>
          <p:cNvCxnSpPr/>
          <p:nvPr/>
        </p:nvCxnSpPr>
        <p:spPr>
          <a:xfrm>
            <a:off x="7593330" y="2825750"/>
            <a:ext cx="3563938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5">
            <a:extLst>
              <a:ext uri="{FF2B5EF4-FFF2-40B4-BE49-F238E27FC236}">
                <a16:creationId xmlns:a16="http://schemas.microsoft.com/office/drawing/2014/main" id="{9EADC02F-DEC6-41A1-8C25-5AFE21B98895}"/>
              </a:ext>
            </a:extLst>
          </p:cNvPr>
          <p:cNvGrpSpPr>
            <a:grpSpLocks/>
          </p:cNvGrpSpPr>
          <p:nvPr/>
        </p:nvGrpSpPr>
        <p:grpSpPr bwMode="auto">
          <a:xfrm>
            <a:off x="2861746" y="1699320"/>
            <a:ext cx="1385353" cy="1384103"/>
            <a:chOff x="575469" y="1273175"/>
            <a:chExt cx="1758950" cy="1757363"/>
          </a:xfrm>
          <a:solidFill>
            <a:srgbClr val="2BB8AA"/>
          </a:solidFill>
        </p:grpSpPr>
        <p:sp>
          <p:nvSpPr>
            <p:cNvPr id="16" name="椭圆形标注">
              <a:extLst>
                <a:ext uri="{FF2B5EF4-FFF2-40B4-BE49-F238E27FC236}">
                  <a16:creationId xmlns:a16="http://schemas.microsoft.com/office/drawing/2014/main" id="{929A50C4-BE44-42D9-A15C-5662A0F3AC19}"/>
                </a:ext>
              </a:extLst>
            </p:cNvPr>
            <p:cNvSpPr/>
            <p:nvPr/>
          </p:nvSpPr>
          <p:spPr>
            <a:xfrm>
              <a:off x="575469" y="1273175"/>
              <a:ext cx="1758950" cy="1757363"/>
            </a:xfrm>
            <a:prstGeom prst="wedgeEllipseCallout">
              <a:avLst>
                <a:gd name="adj1" fmla="val 59712"/>
                <a:gd name="adj2" fmla="val 2841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5D042BBA-3EA6-445D-BEC3-3579EE2ED9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7457" y="1330703"/>
              <a:ext cx="828675" cy="151798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8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8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983ACFA-863B-4BDB-B5AB-9E59E1119ECD}"/>
              </a:ext>
            </a:extLst>
          </p:cNvPr>
          <p:cNvGrpSpPr/>
          <p:nvPr/>
        </p:nvGrpSpPr>
        <p:grpSpPr>
          <a:xfrm>
            <a:off x="9523829" y="1768835"/>
            <a:ext cx="1350595" cy="1371374"/>
            <a:chOff x="9879013" y="1082675"/>
            <a:chExt cx="1758950" cy="1786012"/>
          </a:xfrm>
        </p:grpSpPr>
        <p:sp>
          <p:nvSpPr>
            <p:cNvPr id="14" name="椭圆形标注">
              <a:extLst>
                <a:ext uri="{FF2B5EF4-FFF2-40B4-BE49-F238E27FC236}">
                  <a16:creationId xmlns:a16="http://schemas.microsoft.com/office/drawing/2014/main" id="{C8C2B76E-AB06-443C-8D73-F661097F252D}"/>
                </a:ext>
              </a:extLst>
            </p:cNvPr>
            <p:cNvSpPr/>
            <p:nvPr/>
          </p:nvSpPr>
          <p:spPr>
            <a:xfrm flipH="1">
              <a:off x="9879013" y="1082675"/>
              <a:ext cx="1758950" cy="1757363"/>
            </a:xfrm>
            <a:prstGeom prst="wedgeEllipseCallout">
              <a:avLst>
                <a:gd name="adj1" fmla="val 59712"/>
                <a:gd name="adj2" fmla="val 28411"/>
              </a:avLst>
            </a:prstGeom>
            <a:solidFill>
              <a:schemeClr val="bg1"/>
            </a:solidFill>
            <a:ln>
              <a:solidFill>
                <a:srgbClr val="394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18" name="文本框 6">
              <a:extLst>
                <a:ext uri="{FF2B5EF4-FFF2-40B4-BE49-F238E27FC236}">
                  <a16:creationId xmlns:a16="http://schemas.microsoft.com/office/drawing/2014/main" id="{EBCFC365-DF11-41F1-A341-3013777111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47304" y="1145103"/>
              <a:ext cx="971551" cy="1723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8000" b="1">
                  <a:solidFill>
                    <a:srgbClr val="2BB8A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8000" b="1">
                <a:solidFill>
                  <a:srgbClr val="2BB8A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文本框 20">
            <a:extLst>
              <a:ext uri="{FF2B5EF4-FFF2-40B4-BE49-F238E27FC236}">
                <a16:creationId xmlns:a16="http://schemas.microsoft.com/office/drawing/2014/main" id="{C75B8EB9-BE2F-436E-A5D2-DA52A8DBB2F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583241" y="5011121"/>
            <a:ext cx="4254500" cy="400110"/>
          </a:xfrm>
          <a:prstGeom prst="rect">
            <a:avLst/>
          </a:prstGeom>
          <a:noFill/>
          <a:ln>
            <a:noFill/>
          </a:ln>
          <a:effectLst>
            <a:outerShdw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非相干解调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C81EE89-7D43-4501-91DC-889DB7A36653}"/>
              </a:ext>
            </a:extLst>
          </p:cNvPr>
          <p:cNvGrpSpPr/>
          <p:nvPr/>
        </p:nvGrpSpPr>
        <p:grpSpPr>
          <a:xfrm>
            <a:off x="3356610" y="3294698"/>
            <a:ext cx="3674805" cy="2935803"/>
            <a:chOff x="2082800" y="3132138"/>
            <a:chExt cx="3674805" cy="2935803"/>
          </a:xfrm>
        </p:grpSpPr>
        <p:sp>
          <p:nvSpPr>
            <p:cNvPr id="12" name="文本框 20">
              <a:extLst>
                <a:ext uri="{FF2B5EF4-FFF2-40B4-BE49-F238E27FC236}">
                  <a16:creationId xmlns:a16="http://schemas.microsoft.com/office/drawing/2014/main" id="{F51EBC75-7823-4455-928B-81E64B8A77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2082800" y="3132138"/>
              <a:ext cx="2992438" cy="400050"/>
            </a:xfrm>
            <a:prstGeom prst="rect">
              <a:avLst/>
            </a:prstGeom>
            <a:noFill/>
            <a:ln>
              <a:noFill/>
            </a:ln>
            <a:effectLst>
              <a:outerShdw sx="999" sy="999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marL="342900" indent="-3429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Wingdings" panose="05000000000000000000" pitchFamily="2" charset="2"/>
                <a:buChar char="p"/>
              </a:pPr>
              <a:r>
                <a:rPr lang="zh-CN" altLang="en-US" sz="20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Arial" panose="020B0604020202020204" pitchFamily="34" charset="0"/>
                </a:rPr>
                <a:t>麦克风采样，传输音频</a:t>
              </a:r>
            </a:p>
          </p:txBody>
        </p:sp>
        <p:sp>
          <p:nvSpPr>
            <p:cNvPr id="19" name="文本框 20">
              <a:extLst>
                <a:ext uri="{FF2B5EF4-FFF2-40B4-BE49-F238E27FC236}">
                  <a16:creationId xmlns:a16="http://schemas.microsoft.com/office/drawing/2014/main" id="{988B4AE0-2130-4E24-B1CE-A70CD65790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2082800" y="3988118"/>
              <a:ext cx="3343275" cy="400050"/>
            </a:xfrm>
            <a:prstGeom prst="rect">
              <a:avLst/>
            </a:prstGeom>
            <a:noFill/>
            <a:ln>
              <a:noFill/>
            </a:ln>
            <a:effectLst>
              <a:outerShdw sx="999" sy="999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marL="342900" indent="-3429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Wingdings" panose="05000000000000000000" pitchFamily="2" charset="2"/>
                <a:buChar char="p"/>
              </a:pPr>
              <a:r>
                <a:rPr lang="zh-CN" altLang="en-US" sz="20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Arial" panose="020B0604020202020204" pitchFamily="34" charset="0"/>
                </a:rPr>
                <a:t>外挂存储或串口助手</a:t>
              </a:r>
            </a:p>
          </p:txBody>
        </p:sp>
        <p:sp>
          <p:nvSpPr>
            <p:cNvPr id="24" name="文本框 20">
              <a:extLst>
                <a:ext uri="{FF2B5EF4-FFF2-40B4-BE49-F238E27FC236}">
                  <a16:creationId xmlns:a16="http://schemas.microsoft.com/office/drawing/2014/main" id="{AF6D02C3-9057-462D-AD1C-F5D2C99B85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2090480" y="4842494"/>
              <a:ext cx="3667125" cy="400110"/>
            </a:xfrm>
            <a:prstGeom prst="rect">
              <a:avLst/>
            </a:prstGeom>
            <a:noFill/>
            <a:ln>
              <a:noFill/>
            </a:ln>
            <a:effectLst>
              <a:outerShdw sx="999" sy="999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marL="342900" indent="-3429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Wingdings" panose="05000000000000000000" pitchFamily="2" charset="2"/>
                <a:buChar char="p"/>
              </a:pPr>
              <a:r>
                <a:rPr lang="zh-CN" altLang="en-US" sz="20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Arial" panose="020B0604020202020204" pitchFamily="34" charset="0"/>
                </a:rPr>
                <a:t>相干解调</a:t>
              </a:r>
            </a:p>
          </p:txBody>
        </p:sp>
        <p:sp>
          <p:nvSpPr>
            <p:cNvPr id="26" name="文本框 20">
              <a:extLst>
                <a:ext uri="{FF2B5EF4-FFF2-40B4-BE49-F238E27FC236}">
                  <a16:creationId xmlns:a16="http://schemas.microsoft.com/office/drawing/2014/main" id="{6173608D-AE0A-4FCC-84AB-941B5914B0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2090480" y="5667891"/>
              <a:ext cx="3667125" cy="400050"/>
            </a:xfrm>
            <a:prstGeom prst="rect">
              <a:avLst/>
            </a:prstGeom>
            <a:noFill/>
            <a:ln>
              <a:noFill/>
            </a:ln>
            <a:effectLst>
              <a:outerShdw sx="999" sy="999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marL="342900" indent="-3429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Wingdings" panose="05000000000000000000" pitchFamily="2" charset="2"/>
                <a:buChar char="p"/>
              </a:pPr>
              <a:r>
                <a:rPr lang="en-US" altLang="zh-CN" sz="20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Arial" panose="020B0604020202020204" pitchFamily="34" charset="0"/>
                </a:rPr>
                <a:t>HDLC</a:t>
              </a:r>
              <a:r>
                <a:rPr lang="zh-CN" altLang="en-US" sz="20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Arial" panose="020B0604020202020204" pitchFamily="34" charset="0"/>
                </a:rPr>
                <a:t>协议</a:t>
              </a:r>
            </a:p>
          </p:txBody>
        </p:sp>
      </p:grpSp>
      <p:sp>
        <p:nvSpPr>
          <p:cNvPr id="27" name="文本框 20">
            <a:extLst>
              <a:ext uri="{FF2B5EF4-FFF2-40B4-BE49-F238E27FC236}">
                <a16:creationId xmlns:a16="http://schemas.microsoft.com/office/drawing/2014/main" id="{0115274D-CB0C-4520-93A2-912587A83D1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589203" y="5826836"/>
            <a:ext cx="4205287" cy="400050"/>
          </a:xfrm>
          <a:prstGeom prst="rect">
            <a:avLst/>
          </a:prstGeom>
          <a:noFill/>
          <a:ln>
            <a:noFill/>
          </a:ln>
          <a:effectLst>
            <a:outerShdw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en-US" altLang="zh-CN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HDLC</a:t>
            </a:r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协议帧头</a:t>
            </a:r>
            <a:r>
              <a:rPr lang="en-US" altLang="zh-CN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+</a:t>
            </a:r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计数器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0D14294-4CFF-48F9-A484-F89B942FEB3B}"/>
              </a:ext>
            </a:extLst>
          </p:cNvPr>
          <p:cNvCxnSpPr/>
          <p:nvPr/>
        </p:nvCxnSpPr>
        <p:spPr>
          <a:xfrm>
            <a:off x="3088005" y="3362960"/>
            <a:ext cx="15875" cy="3197225"/>
          </a:xfrm>
          <a:prstGeom prst="line">
            <a:avLst/>
          </a:prstGeom>
          <a:ln w="158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4CB0657E-BFA6-4DA5-948D-82DB19ED995C}"/>
              </a:ext>
            </a:extLst>
          </p:cNvPr>
          <p:cNvGrpSpPr/>
          <p:nvPr/>
        </p:nvGrpSpPr>
        <p:grpSpPr>
          <a:xfrm>
            <a:off x="1348106" y="3339148"/>
            <a:ext cx="1431142" cy="2887738"/>
            <a:chOff x="565786" y="3176588"/>
            <a:chExt cx="1431142" cy="2887738"/>
          </a:xfrm>
        </p:grpSpPr>
        <p:sp>
          <p:nvSpPr>
            <p:cNvPr id="29" name="文本框 19">
              <a:extLst>
                <a:ext uri="{FF2B5EF4-FFF2-40B4-BE49-F238E27FC236}">
                  <a16:creationId xmlns:a16="http://schemas.microsoft.com/office/drawing/2014/main" id="{A4B81B06-10CF-4B7B-86FC-90682154D3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595" y="3176588"/>
              <a:ext cx="11557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数据形式</a:t>
              </a:r>
            </a:p>
          </p:txBody>
        </p:sp>
        <p:sp>
          <p:nvSpPr>
            <p:cNvPr id="30" name="文本框 40">
              <a:extLst>
                <a:ext uri="{FF2B5EF4-FFF2-40B4-BE49-F238E27FC236}">
                  <a16:creationId xmlns:a16="http://schemas.microsoft.com/office/drawing/2014/main" id="{C61BFB0B-D574-49B3-B956-6CE673D550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649" y="3861256"/>
              <a:ext cx="142527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数据传输和存储方式</a:t>
              </a:r>
            </a:p>
          </p:txBody>
        </p:sp>
        <p:sp>
          <p:nvSpPr>
            <p:cNvPr id="32" name="文本框 42">
              <a:extLst>
                <a:ext uri="{FF2B5EF4-FFF2-40B4-BE49-F238E27FC236}">
                  <a16:creationId xmlns:a16="http://schemas.microsoft.com/office/drawing/2014/main" id="{3BC848FD-B472-44D3-A58A-4649BDFDD6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8068" y="4861065"/>
              <a:ext cx="12493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解调方式</a:t>
              </a:r>
            </a:p>
          </p:txBody>
        </p:sp>
        <p:sp>
          <p:nvSpPr>
            <p:cNvPr id="33" name="文本框 43">
              <a:extLst>
                <a:ext uri="{FF2B5EF4-FFF2-40B4-BE49-F238E27FC236}">
                  <a16:creationId xmlns:a16="http://schemas.microsoft.com/office/drawing/2014/main" id="{9E10B1D3-455B-4545-B0E3-7778882745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786" y="5694994"/>
              <a:ext cx="135572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帧格式设计</a:t>
              </a:r>
            </a:p>
          </p:txBody>
        </p:sp>
      </p:grpSp>
      <p:grpSp>
        <p:nvGrpSpPr>
          <p:cNvPr id="34" name="组合 21">
            <a:extLst>
              <a:ext uri="{FF2B5EF4-FFF2-40B4-BE49-F238E27FC236}">
                <a16:creationId xmlns:a16="http://schemas.microsoft.com/office/drawing/2014/main" id="{F9ADD5BA-464C-405F-BB27-D2448475A30E}"/>
              </a:ext>
            </a:extLst>
          </p:cNvPr>
          <p:cNvGrpSpPr>
            <a:grpSpLocks/>
          </p:cNvGrpSpPr>
          <p:nvPr/>
        </p:nvGrpSpPr>
        <p:grpSpPr bwMode="auto">
          <a:xfrm>
            <a:off x="7398074" y="3023870"/>
            <a:ext cx="637210" cy="3256598"/>
            <a:chOff x="6615742" y="2850587"/>
            <a:chExt cx="637193" cy="3257109"/>
          </a:xfrm>
        </p:grpSpPr>
        <p:sp>
          <p:nvSpPr>
            <p:cNvPr id="35" name="文本框 20">
              <a:extLst>
                <a:ext uri="{FF2B5EF4-FFF2-40B4-BE49-F238E27FC236}">
                  <a16:creationId xmlns:a16="http://schemas.microsoft.com/office/drawing/2014/main" id="{DF1E05DF-6B6B-4E0B-9B90-FC3DE2A6BC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0032" y="2850587"/>
              <a:ext cx="60007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4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√</a:t>
              </a:r>
            </a:p>
          </p:txBody>
        </p:sp>
        <p:sp>
          <p:nvSpPr>
            <p:cNvPr id="36" name="文本框 45">
              <a:extLst>
                <a:ext uri="{FF2B5EF4-FFF2-40B4-BE49-F238E27FC236}">
                  <a16:creationId xmlns:a16="http://schemas.microsoft.com/office/drawing/2014/main" id="{4E54AD1A-7C2E-487D-8FA2-D6A75388B4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5742" y="3698880"/>
              <a:ext cx="60007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4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√</a:t>
              </a:r>
            </a:p>
          </p:txBody>
        </p:sp>
        <p:sp>
          <p:nvSpPr>
            <p:cNvPr id="38" name="文本框 47">
              <a:extLst>
                <a:ext uri="{FF2B5EF4-FFF2-40B4-BE49-F238E27FC236}">
                  <a16:creationId xmlns:a16="http://schemas.microsoft.com/office/drawing/2014/main" id="{0A97B8E8-F0F0-45CF-96F0-2656049482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2860" y="4557394"/>
              <a:ext cx="60007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4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√</a:t>
              </a:r>
            </a:p>
          </p:txBody>
        </p:sp>
        <p:sp>
          <p:nvSpPr>
            <p:cNvPr id="39" name="文本框 48">
              <a:extLst>
                <a:ext uri="{FF2B5EF4-FFF2-40B4-BE49-F238E27FC236}">
                  <a16:creationId xmlns:a16="http://schemas.microsoft.com/office/drawing/2014/main" id="{878981CB-4908-4B99-AC03-6F04976CA2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9715" y="5399810"/>
              <a:ext cx="60007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4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√</a:t>
              </a: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BD00292C-6B0C-46A0-9DEE-25C6AF22B37D}"/>
              </a:ext>
            </a:extLst>
          </p:cNvPr>
          <p:cNvSpPr txBox="1"/>
          <p:nvPr/>
        </p:nvSpPr>
        <p:spPr>
          <a:xfrm>
            <a:off x="2865875" y="1010744"/>
            <a:ext cx="206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>
                <a:solidFill>
                  <a:schemeClr val="bg1"/>
                </a:solidFill>
              </a:rPr>
              <a:t>方案对比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2" name="文本框 20">
            <a:extLst>
              <a:ext uri="{FF2B5EF4-FFF2-40B4-BE49-F238E27FC236}">
                <a16:creationId xmlns:a16="http://schemas.microsoft.com/office/drawing/2014/main" id="{A63FD897-DE47-407D-B8CA-F4AFF3798A6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589203" y="3290134"/>
            <a:ext cx="3401655" cy="400110"/>
          </a:xfrm>
          <a:prstGeom prst="rect">
            <a:avLst/>
          </a:prstGeom>
          <a:noFill/>
          <a:ln>
            <a:noFill/>
          </a:ln>
          <a:effectLst>
            <a:outerShdw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通过</a:t>
            </a:r>
            <a:r>
              <a:rPr lang="en-US" altLang="zh-CN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MATLAB</a:t>
            </a:r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传输图片</a:t>
            </a:r>
          </a:p>
        </p:txBody>
      </p:sp>
      <p:sp>
        <p:nvSpPr>
          <p:cNvPr id="43" name="文本框 20">
            <a:extLst>
              <a:ext uri="{FF2B5EF4-FFF2-40B4-BE49-F238E27FC236}">
                <a16:creationId xmlns:a16="http://schemas.microsoft.com/office/drawing/2014/main" id="{90626DB4-E9E4-4287-A3B8-FD020484EE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580630" y="4153660"/>
            <a:ext cx="3401655" cy="400110"/>
          </a:xfrm>
          <a:prstGeom prst="rect">
            <a:avLst/>
          </a:prstGeom>
          <a:noFill/>
          <a:ln>
            <a:noFill/>
          </a:ln>
          <a:effectLst>
            <a:outerShdw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en-US" altLang="zh-CN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matlab</a:t>
            </a:r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串口通信</a:t>
            </a:r>
            <a:endParaRPr lang="en-US" altLang="zh-CN" sz="20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6298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10744"/>
            <a:ext cx="5206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err="1">
                <a:solidFill>
                  <a:schemeClr val="bg1"/>
                </a:solidFill>
              </a:rPr>
              <a:t>Matlab</a:t>
            </a:r>
            <a:r>
              <a:rPr lang="zh-CN" altLang="en-US" sz="3600" b="1" dirty="0">
                <a:solidFill>
                  <a:schemeClr val="bg1"/>
                </a:solidFill>
              </a:rPr>
              <a:t>串口图像传输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accent2"/>
                </a:solidFill>
              </a:rPr>
              <a:t>设计方案</a:t>
            </a:r>
            <a:endParaRPr lang="zh-CN" altLang="en-US" sz="20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2F8F2E-7891-4846-A845-ABADC90AD2F5}"/>
              </a:ext>
            </a:extLst>
          </p:cNvPr>
          <p:cNvSpPr txBox="1"/>
          <p:nvPr/>
        </p:nvSpPr>
        <p:spPr>
          <a:xfrm>
            <a:off x="1643063" y="5847256"/>
            <a:ext cx="850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UART</a:t>
            </a:r>
            <a:r>
              <a:rPr kumimoji="1" lang="zh-CN" altLang="en-US" dirty="0">
                <a:solidFill>
                  <a:schemeClr val="bg1"/>
                </a:solidFill>
              </a:rPr>
              <a:t>协议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1BEE92-B1D7-714C-9D6E-8EEBA60DD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7" y="2368886"/>
            <a:ext cx="11964800" cy="31192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9899585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365855" y="320041"/>
            <a:ext cx="1890252" cy="1629103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1509153" y="445113"/>
            <a:ext cx="1189030" cy="102475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160062" y="1115147"/>
            <a:ext cx="823174" cy="709448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5874" y="1010744"/>
            <a:ext cx="5206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err="1">
                <a:solidFill>
                  <a:schemeClr val="bg1"/>
                </a:solidFill>
              </a:rPr>
              <a:t>Matlab</a:t>
            </a:r>
            <a:r>
              <a:rPr lang="zh-CN" altLang="en-US" sz="3600" b="1" dirty="0">
                <a:solidFill>
                  <a:schemeClr val="bg1"/>
                </a:solidFill>
              </a:rPr>
              <a:t>串口图像传输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100A7B-8B39-40FE-8CE9-46B6309BC5C3}"/>
              </a:ext>
            </a:extLst>
          </p:cNvPr>
          <p:cNvSpPr/>
          <p:nvPr/>
        </p:nvSpPr>
        <p:spPr>
          <a:xfrm>
            <a:off x="2865874" y="44511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accent2"/>
                </a:solidFill>
              </a:rPr>
              <a:t>设计方案</a:t>
            </a:r>
            <a:endParaRPr lang="zh-CN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1B46E3B-3FCB-FE45-AD78-7420491322AA}"/>
                  </a:ext>
                </a:extLst>
              </p:cNvPr>
              <p:cNvSpPr txBox="1"/>
              <p:nvPr/>
            </p:nvSpPr>
            <p:spPr>
              <a:xfrm>
                <a:off x="1447006" y="1333909"/>
                <a:ext cx="9301162" cy="3751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kumimoji="1" lang="en-US" altLang="zh-CN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kumimoji="1" lang="zh-CN" altLang="en-US" sz="4000" dirty="0">
                    <a:solidFill>
                      <a:schemeClr val="bg1"/>
                    </a:solidFill>
                  </a:rPr>
                  <a:t> 波特率计算：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en-US" altLang="zh-CN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zh-CN" altLang="zh-CN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r>
                          <a:rPr lang="en-US" altLang="zh-CN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115200×16×2</m:t>
                        </m:r>
                      </m:den>
                    </m:f>
                    <m:r>
                      <a:rPr lang="en-US" altLang="zh-CN" sz="4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=13.56</m:t>
                    </m:r>
                  </m:oMath>
                </a14:m>
                <a:r>
                  <a:rPr lang="zh-CN" altLang="zh-CN" sz="4000" dirty="0">
                    <a:solidFill>
                      <a:schemeClr val="bg1"/>
                    </a:solidFill>
                    <a:effectLst/>
                  </a:rPr>
                  <a:t> </a:t>
                </a:r>
                <a:endParaRPr kumimoji="1" lang="en-US" altLang="zh-CN" sz="4000" dirty="0">
                  <a:solidFill>
                    <a:schemeClr val="bg1"/>
                  </a:solidFill>
                </a:endParaRPr>
              </a:p>
              <a:p>
                <a:pPr marL="571500" indent="-571500">
                  <a:buFont typeface="Wingdings" pitchFamily="2" charset="2"/>
                  <a:buChar char="Ø"/>
                </a:pPr>
                <a:r>
                  <a:rPr kumimoji="1" lang="zh-CN" altLang="en-US" sz="4000" dirty="0">
                    <a:solidFill>
                      <a:schemeClr val="bg1"/>
                    </a:solidFill>
                  </a:rPr>
                  <a:t>图像处理：</a:t>
                </a:r>
                <a:endParaRPr kumimoji="1" lang="en-US" altLang="zh-CN" sz="4000" dirty="0">
                  <a:solidFill>
                    <a:schemeClr val="bg1"/>
                  </a:solidFill>
                </a:endParaRPr>
              </a:p>
              <a:p>
                <a:pPr algn="r"/>
                <a:endParaRPr kumimoji="1" lang="en-US" altLang="zh-CN" sz="4000" dirty="0">
                  <a:solidFill>
                    <a:schemeClr val="bg1"/>
                  </a:solidFill>
                </a:endParaRPr>
              </a:p>
              <a:p>
                <a:pPr marL="571500" indent="-571500">
                  <a:buFont typeface="Wingdings" pitchFamily="2" charset="2"/>
                  <a:buChar char="Ø"/>
                </a:pPr>
                <a:endParaRPr kumimoji="1" lang="en-US" altLang="zh-CN" sz="4000" dirty="0">
                  <a:solidFill>
                    <a:schemeClr val="bg1"/>
                  </a:solidFill>
                </a:endParaRPr>
              </a:p>
              <a:p>
                <a:endParaRPr kumimoji="1" lang="en-US" altLang="zh-CN" dirty="0">
                  <a:solidFill>
                    <a:schemeClr val="bg1"/>
                  </a:solidFill>
                </a:endParaRPr>
              </a:p>
              <a:p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1B46E3B-3FCB-FE45-AD78-742049132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006" y="1333909"/>
                <a:ext cx="9301162" cy="3751348"/>
              </a:xfrm>
              <a:prstGeom prst="rect">
                <a:avLst/>
              </a:prstGeom>
              <a:blipFill>
                <a:blip r:embed="rId3"/>
                <a:stretch>
                  <a:fillRect l="-2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94D1A7F-C666-E345-BA93-3C3D1DCA4B9C}"/>
              </a:ext>
            </a:extLst>
          </p:cNvPr>
          <p:cNvSpPr txBox="1"/>
          <p:nvPr/>
        </p:nvSpPr>
        <p:spPr>
          <a:xfrm>
            <a:off x="4506686" y="3314700"/>
            <a:ext cx="62414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lphaLcPeriod"/>
            </a:pPr>
            <a:r>
              <a:rPr kumimoji="1" lang="zh-CN" altLang="en-US" sz="3200" dirty="0">
                <a:solidFill>
                  <a:schemeClr val="bg1"/>
                </a:solidFill>
              </a:rPr>
              <a:t>读取图像；</a:t>
            </a:r>
            <a:endParaRPr kumimoji="1" lang="en-US" altLang="zh-CN" sz="32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lphaLcPeriod"/>
            </a:pPr>
            <a:r>
              <a:rPr kumimoji="1" lang="zh-CN" altLang="en-US" sz="3200" dirty="0">
                <a:solidFill>
                  <a:schemeClr val="bg1"/>
                </a:solidFill>
              </a:rPr>
              <a:t>补零；</a:t>
            </a:r>
            <a:endParaRPr kumimoji="1" lang="en-US" altLang="zh-CN" sz="32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lphaLcPeriod"/>
            </a:pPr>
            <a:r>
              <a:rPr kumimoji="1" lang="zh-CN" altLang="en-US" sz="3200" dirty="0">
                <a:solidFill>
                  <a:schemeClr val="bg1"/>
                </a:solidFill>
              </a:rPr>
              <a:t>重塑图像矩阵（列数为帧长度，行数为帧数）</a:t>
            </a:r>
            <a:endParaRPr kumimoji="1" lang="en-US" altLang="zh-CN" sz="3200" dirty="0">
              <a:solidFill>
                <a:schemeClr val="bg1"/>
              </a:solidFill>
            </a:endParaRPr>
          </a:p>
          <a:p>
            <a:endParaRPr kumimoji="1"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277064C-ECC4-654D-830B-8B9155369573}"/>
              </a:ext>
            </a:extLst>
          </p:cNvPr>
          <p:cNvSpPr txBox="1"/>
          <p:nvPr/>
        </p:nvSpPr>
        <p:spPr>
          <a:xfrm>
            <a:off x="1509153" y="5408422"/>
            <a:ext cx="9082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3600" dirty="0">
                <a:solidFill>
                  <a:schemeClr val="bg1"/>
                </a:solidFill>
              </a:rPr>
              <a:t>设置帧与帧间传输延时</a:t>
            </a:r>
          </a:p>
        </p:txBody>
      </p:sp>
    </p:spTree>
    <p:extLst>
      <p:ext uri="{BB962C8B-B14F-4D97-AF65-F5344CB8AC3E}">
        <p14:creationId xmlns:p14="http://schemas.microsoft.com/office/powerpoint/2010/main" val="131964865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主题">
  <a:themeElements>
    <a:clrScheme name="水绿色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FF684D"/>
      </a:accent1>
      <a:accent2>
        <a:srgbClr val="2BB8AA"/>
      </a:accent2>
      <a:accent3>
        <a:srgbClr val="3F3F3F"/>
      </a:accent3>
      <a:accent4>
        <a:srgbClr val="3F3F3F"/>
      </a:accent4>
      <a:accent5>
        <a:srgbClr val="3F3F3F"/>
      </a:accent5>
      <a:accent6>
        <a:srgbClr val="3F3F3F"/>
      </a:accent6>
      <a:hlink>
        <a:srgbClr val="FFFFFF"/>
      </a:hlink>
      <a:folHlink>
        <a:srgbClr val="8C8C8C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1114</Words>
  <Application>Microsoft Macintosh PowerPoint</Application>
  <PresentationFormat>自定义</PresentationFormat>
  <Paragraphs>273</Paragraphs>
  <Slides>45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5" baseType="lpstr">
      <vt:lpstr>等线</vt:lpstr>
      <vt:lpstr>微软雅黑</vt:lpstr>
      <vt:lpstr>微软雅黑 Light</vt:lpstr>
      <vt:lpstr>Arial</vt:lpstr>
      <vt:lpstr>Calibri</vt:lpstr>
      <vt:lpstr>Cambria Math</vt:lpstr>
      <vt:lpstr>Impact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MOMODA素材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Tian Dong</dc:creator>
  <cp:lastModifiedBy>Neil Vino</cp:lastModifiedBy>
  <cp:revision>147</cp:revision>
  <dcterms:created xsi:type="dcterms:W3CDTF">2015-01-21T16:40:03Z</dcterms:created>
  <dcterms:modified xsi:type="dcterms:W3CDTF">2019-01-02T07:51:35Z</dcterms:modified>
</cp:coreProperties>
</file>